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Agrandir Narrow" charset="1" panose="00000506000000000000"/>
      <p:regular r:id="rId14"/>
    </p:embeddedFont>
    <p:embeddedFont>
      <p:font typeface="Agrandir Narrow Bold" charset="1" panose="00000806000000000000"/>
      <p:regular r:id="rId15"/>
    </p:embeddedFont>
    <p:embeddedFont>
      <p:font typeface="Agrandir Narrow Italics" charset="1" panose="00000506000000000000"/>
      <p:regular r:id="rId16"/>
    </p:embeddedFont>
    <p:embeddedFont>
      <p:font typeface="Agrandir Narrow Bold Italics" charset="1" panose="00000806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44" Target="slides/slide27.xml" Type="http://schemas.openxmlformats.org/officeDocument/2006/relationships/slide"/><Relationship Id="rId45" Target="slides/slide28.xml" Type="http://schemas.openxmlformats.org/officeDocument/2006/relationships/slide"/><Relationship Id="rId46" Target="slides/slide29.xml" Type="http://schemas.openxmlformats.org/officeDocument/2006/relationships/slide"/><Relationship Id="rId47" Target="slides/slide30.xml" Type="http://schemas.openxmlformats.org/officeDocument/2006/relationships/slide"/><Relationship Id="rId48" Target="slides/slide31.xml" Type="http://schemas.openxmlformats.org/officeDocument/2006/relationships/slide"/><Relationship Id="rId49" Target="slides/slide32.xml" Type="http://schemas.openxmlformats.org/officeDocument/2006/relationships/slide"/><Relationship Id="rId5" Target="tableStyles.xml" Type="http://schemas.openxmlformats.org/officeDocument/2006/relationships/tableStyles"/><Relationship Id="rId50" Target="slides/slide33.xml" Type="http://schemas.openxmlformats.org/officeDocument/2006/relationships/slide"/><Relationship Id="rId51" Target="slides/slide34.xml" Type="http://schemas.openxmlformats.org/officeDocument/2006/relationships/slide"/><Relationship Id="rId52" Target="slides/slide35.xml" Type="http://schemas.openxmlformats.org/officeDocument/2006/relationships/slide"/><Relationship Id="rId53" Target="slides/slide36.xml" Type="http://schemas.openxmlformats.org/officeDocument/2006/relationships/slide"/><Relationship Id="rId54" Target="slides/slide37.xml" Type="http://schemas.openxmlformats.org/officeDocument/2006/relationships/slide"/><Relationship Id="rId55" Target="slides/slide38.xml" Type="http://schemas.openxmlformats.org/officeDocument/2006/relationships/slide"/><Relationship Id="rId56" Target="slides/slide39.xml" Type="http://schemas.openxmlformats.org/officeDocument/2006/relationships/slide"/><Relationship Id="rId57" Target="slides/slide40.xml" Type="http://schemas.openxmlformats.org/officeDocument/2006/relationships/slide"/><Relationship Id="rId58" Target="slides/slide41.xml" Type="http://schemas.openxmlformats.org/officeDocument/2006/relationships/slide"/><Relationship Id="rId59" Target="slides/slide4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6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Relationship Id="rId5" Target="../media/image31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7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Relationship Id="rId5" Target="../media/image31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8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Relationship Id="rId5" Target="../media/image31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44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Relationship Id="rId5" Target="../media/image31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0.png" Type="http://schemas.openxmlformats.org/officeDocument/2006/relationships/image"/><Relationship Id="rId13" Target="../media/image48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Relationship Id="rId5" Target="../media/image31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7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011234" y="-461993"/>
            <a:ext cx="13817356" cy="13498089"/>
            <a:chOff x="-41910" y="-111760"/>
            <a:chExt cx="5331460" cy="5208270"/>
          </a:xfrm>
        </p:grpSpPr>
        <p:sp>
          <p:nvSpPr>
            <p:cNvPr name="Freeform 3" id="3"/>
            <p:cNvSpPr/>
            <p:nvPr/>
          </p:nvSpPr>
          <p:spPr>
            <a:xfrm>
              <a:off x="-41910" y="-111760"/>
              <a:ext cx="5331460" cy="5208270"/>
            </a:xfrm>
            <a:custGeom>
              <a:avLst/>
              <a:gdLst/>
              <a:ahLst/>
              <a:cxnLst/>
              <a:rect r="r" b="b" t="t" l="l"/>
              <a:pathLst>
                <a:path h="5208270" w="5331460">
                  <a:moveTo>
                    <a:pt x="5292090" y="2602230"/>
                  </a:moveTo>
                  <a:cubicBezTo>
                    <a:pt x="5227320" y="3086100"/>
                    <a:pt x="4768850" y="3023870"/>
                    <a:pt x="4579620" y="3380740"/>
                  </a:cubicBezTo>
                  <a:cubicBezTo>
                    <a:pt x="4500880" y="3530600"/>
                    <a:pt x="4569460" y="3718560"/>
                    <a:pt x="4517390" y="3876040"/>
                  </a:cubicBezTo>
                  <a:cubicBezTo>
                    <a:pt x="4436110" y="4118610"/>
                    <a:pt x="4210050" y="4274820"/>
                    <a:pt x="3977640" y="4361180"/>
                  </a:cubicBezTo>
                  <a:cubicBezTo>
                    <a:pt x="3592830" y="4503420"/>
                    <a:pt x="3197860" y="4471670"/>
                    <a:pt x="2796540" y="4499610"/>
                  </a:cubicBezTo>
                  <a:cubicBezTo>
                    <a:pt x="2541270" y="4517390"/>
                    <a:pt x="2532380" y="4668520"/>
                    <a:pt x="2442210" y="4862830"/>
                  </a:cubicBezTo>
                  <a:cubicBezTo>
                    <a:pt x="2341880" y="5076190"/>
                    <a:pt x="2103120" y="5208270"/>
                    <a:pt x="1868170" y="5207000"/>
                  </a:cubicBezTo>
                  <a:cubicBezTo>
                    <a:pt x="1631950" y="5205730"/>
                    <a:pt x="1405890" y="5082540"/>
                    <a:pt x="1253490" y="4902200"/>
                  </a:cubicBezTo>
                  <a:cubicBezTo>
                    <a:pt x="1075690" y="4693920"/>
                    <a:pt x="990600" y="4415790"/>
                    <a:pt x="796290" y="4222750"/>
                  </a:cubicBezTo>
                  <a:cubicBezTo>
                    <a:pt x="601980" y="4028440"/>
                    <a:pt x="314960" y="3935730"/>
                    <a:pt x="153670" y="3713480"/>
                  </a:cubicBezTo>
                  <a:cubicBezTo>
                    <a:pt x="0" y="3501390"/>
                    <a:pt x="11430" y="3216910"/>
                    <a:pt x="154940" y="3001010"/>
                  </a:cubicBezTo>
                  <a:cubicBezTo>
                    <a:pt x="293370" y="2795270"/>
                    <a:pt x="532130" y="2772410"/>
                    <a:pt x="717550" y="2625090"/>
                  </a:cubicBezTo>
                  <a:cubicBezTo>
                    <a:pt x="831850" y="2534920"/>
                    <a:pt x="814070" y="2382520"/>
                    <a:pt x="904240" y="2270760"/>
                  </a:cubicBezTo>
                  <a:cubicBezTo>
                    <a:pt x="1036320" y="2108200"/>
                    <a:pt x="1217930" y="1998980"/>
                    <a:pt x="1412240" y="1930400"/>
                  </a:cubicBezTo>
                  <a:cubicBezTo>
                    <a:pt x="1593850" y="1865630"/>
                    <a:pt x="1793240" y="1864360"/>
                    <a:pt x="1913890" y="1690370"/>
                  </a:cubicBezTo>
                  <a:cubicBezTo>
                    <a:pt x="2080260" y="1451610"/>
                    <a:pt x="1935480" y="1064260"/>
                    <a:pt x="2020570" y="782320"/>
                  </a:cubicBezTo>
                  <a:cubicBezTo>
                    <a:pt x="2103120" y="508000"/>
                    <a:pt x="2298700" y="307340"/>
                    <a:pt x="2585720" y="255270"/>
                  </a:cubicBezTo>
                  <a:cubicBezTo>
                    <a:pt x="2807970" y="215900"/>
                    <a:pt x="3078480" y="420370"/>
                    <a:pt x="3272790" y="289560"/>
                  </a:cubicBezTo>
                  <a:cubicBezTo>
                    <a:pt x="3586480" y="78740"/>
                    <a:pt x="4184650" y="0"/>
                    <a:pt x="4422140" y="365760"/>
                  </a:cubicBezTo>
                  <a:cubicBezTo>
                    <a:pt x="4621530" y="671830"/>
                    <a:pt x="4415790" y="910590"/>
                    <a:pt x="4241800" y="1151890"/>
                  </a:cubicBezTo>
                  <a:cubicBezTo>
                    <a:pt x="4126230" y="1313180"/>
                    <a:pt x="3865880" y="1563370"/>
                    <a:pt x="4138930" y="1720850"/>
                  </a:cubicBezTo>
                  <a:cubicBezTo>
                    <a:pt x="4366260" y="1851660"/>
                    <a:pt x="4646930" y="1733550"/>
                    <a:pt x="4879340" y="1845310"/>
                  </a:cubicBezTo>
                  <a:cubicBezTo>
                    <a:pt x="5189220" y="1993900"/>
                    <a:pt x="5331460" y="2310130"/>
                    <a:pt x="5292090" y="2602230"/>
                  </a:cubicBezTo>
                  <a:close/>
                </a:path>
              </a:pathLst>
            </a:custGeom>
            <a:blipFill>
              <a:blip r:embed="rId2"/>
              <a:stretch>
                <a:fillRect l="-13838" r="-15432" t="2193" b="-219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530437" y="3728150"/>
            <a:ext cx="7779483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44"/>
              </a:lnSpc>
            </a:pPr>
            <a:r>
              <a:rPr lang="en-US" sz="8037">
                <a:solidFill>
                  <a:srgbClr val="050A30"/>
                </a:solidFill>
                <a:latin typeface="Agrandir Narrow Bold"/>
              </a:rPr>
              <a:t>Basic Terminologies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0291" y="8125020"/>
            <a:ext cx="1684907" cy="171032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45237" y="1482778"/>
            <a:ext cx="1561364" cy="85449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48306" y="277505"/>
            <a:ext cx="3432328" cy="102969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503493" y="1124194"/>
            <a:ext cx="1497362" cy="157165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22914" y="2209164"/>
            <a:ext cx="850914" cy="85091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232848" y="9479527"/>
            <a:ext cx="2231046" cy="122099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64517" y="6412979"/>
            <a:ext cx="6084013" cy="78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8"/>
              </a:lnSpc>
              <a:spcBef>
                <a:spcPct val="0"/>
              </a:spcBef>
            </a:pPr>
            <a:r>
              <a:rPr lang="en-US" sz="3955">
                <a:solidFill>
                  <a:srgbClr val="F4F6FC"/>
                </a:solidFill>
                <a:latin typeface="Agrandir Narrow Bold"/>
              </a:rPr>
              <a:t>Part Three IoU and NMS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0437" y="2850528"/>
            <a:ext cx="5752325" cy="1011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21"/>
              </a:lnSpc>
              <a:spcBef>
                <a:spcPct val="0"/>
              </a:spcBef>
            </a:pPr>
            <a:r>
              <a:rPr lang="en-US" sz="5943">
                <a:solidFill>
                  <a:srgbClr val="000000"/>
                </a:solidFill>
                <a:latin typeface="Open Sans Light"/>
              </a:rPr>
              <a:t>YOLO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38609" y="4865188"/>
            <a:ext cx="10610783" cy="439311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917927" y="838200"/>
            <a:ext cx="14452146" cy="356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8"/>
              </a:lnSpc>
              <a:spcBef>
                <a:spcPct val="0"/>
              </a:spcBef>
            </a:pPr>
            <a:r>
              <a:rPr lang="en-US" sz="3955">
                <a:solidFill>
                  <a:srgbClr val="000000"/>
                </a:solidFill>
                <a:latin typeface="Agrandir Narrow Bold"/>
              </a:rPr>
              <a:t>If </a:t>
            </a:r>
            <a:r>
              <a:rPr lang="en-US" sz="3955">
                <a:solidFill>
                  <a:srgbClr val="233DFF"/>
                </a:solidFill>
                <a:latin typeface="Agrandir Narrow Bold"/>
              </a:rPr>
              <a:t>IoU</a:t>
            </a:r>
            <a:r>
              <a:rPr lang="en-US" sz="3955">
                <a:solidFill>
                  <a:srgbClr val="000000"/>
                </a:solidFill>
                <a:latin typeface="Agrandir Narrow Bold"/>
              </a:rPr>
              <a:t> is close to </a:t>
            </a:r>
            <a:r>
              <a:rPr lang="en-US" sz="3955">
                <a:solidFill>
                  <a:srgbClr val="233DFF"/>
                </a:solidFill>
                <a:latin typeface="Agrandir Narrow Bold"/>
              </a:rPr>
              <a:t>1</a:t>
            </a:r>
            <a:r>
              <a:rPr lang="en-US" sz="3955">
                <a:solidFill>
                  <a:srgbClr val="000000"/>
                </a:solidFill>
                <a:latin typeface="Agrandir Narrow Bold"/>
              </a:rPr>
              <a:t> then we can say that our model </a:t>
            </a:r>
            <a:r>
              <a:rPr lang="en-US" sz="3955">
                <a:solidFill>
                  <a:srgbClr val="233DFF"/>
                </a:solidFill>
                <a:latin typeface="Agrandir Narrow Bold"/>
              </a:rPr>
              <a:t>perfectly overlaps the object</a:t>
            </a:r>
            <a:r>
              <a:rPr lang="en-US" sz="3955">
                <a:solidFill>
                  <a:srgbClr val="000000"/>
                </a:solidFill>
                <a:latin typeface="Agrandir Narrow Bold"/>
              </a:rPr>
              <a:t>.</a:t>
            </a:r>
          </a:p>
          <a:p>
            <a:pPr algn="ctr">
              <a:lnSpc>
                <a:spcPts val="5538"/>
              </a:lnSpc>
              <a:spcBef>
                <a:spcPct val="0"/>
              </a:spcBef>
            </a:pPr>
          </a:p>
          <a:p>
            <a:pPr algn="ctr">
              <a:lnSpc>
                <a:spcPts val="5538"/>
              </a:lnSpc>
              <a:spcBef>
                <a:spcPct val="0"/>
              </a:spcBef>
            </a:pPr>
            <a:r>
              <a:rPr lang="en-US" sz="3955">
                <a:solidFill>
                  <a:srgbClr val="000000"/>
                </a:solidFill>
                <a:latin typeface="Agrandir Narrow Bold"/>
              </a:rPr>
              <a:t>If</a:t>
            </a:r>
            <a:r>
              <a:rPr lang="en-US" sz="3955">
                <a:solidFill>
                  <a:srgbClr val="233DFF"/>
                </a:solidFill>
                <a:latin typeface="Agrandir Narrow Bold"/>
              </a:rPr>
              <a:t> IoU</a:t>
            </a:r>
            <a:r>
              <a:rPr lang="en-US" sz="3955">
                <a:solidFill>
                  <a:srgbClr val="000000"/>
                </a:solidFill>
                <a:latin typeface="Agrandir Narrow Bold"/>
              </a:rPr>
              <a:t> is close to </a:t>
            </a:r>
            <a:r>
              <a:rPr lang="en-US" sz="3955">
                <a:solidFill>
                  <a:srgbClr val="233DFF"/>
                </a:solidFill>
                <a:latin typeface="Agrandir Narrow Bold"/>
              </a:rPr>
              <a:t>0</a:t>
            </a:r>
            <a:r>
              <a:rPr lang="en-US" sz="3955">
                <a:solidFill>
                  <a:srgbClr val="000000"/>
                </a:solidFill>
                <a:latin typeface="Agrandir Narrow Bold"/>
              </a:rPr>
              <a:t> or </a:t>
            </a:r>
            <a:r>
              <a:rPr lang="en-US" sz="3955">
                <a:solidFill>
                  <a:srgbClr val="233DFF"/>
                </a:solidFill>
                <a:latin typeface="Agrandir Narrow Bold"/>
              </a:rPr>
              <a:t>0</a:t>
            </a:r>
            <a:r>
              <a:rPr lang="en-US" sz="3955">
                <a:solidFill>
                  <a:srgbClr val="000000"/>
                </a:solidFill>
                <a:latin typeface="Agrandir Narrow Bold"/>
              </a:rPr>
              <a:t> then we can say that </a:t>
            </a:r>
            <a:r>
              <a:rPr lang="en-US" sz="3955">
                <a:solidFill>
                  <a:srgbClr val="233DFF"/>
                </a:solidFill>
                <a:latin typeface="Agrandir Narrow Bold"/>
              </a:rPr>
              <a:t>our model didn’t predict the object coordinates at all</a:t>
            </a:r>
            <a:r>
              <a:rPr lang="en-US" sz="3955">
                <a:solidFill>
                  <a:srgbClr val="000000"/>
                </a:solidFill>
                <a:latin typeface="Agrandir Narrow Bold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410" r="0" b="3410"/>
          <a:stretch>
            <a:fillRect/>
          </a:stretch>
        </p:blipFill>
        <p:spPr>
          <a:xfrm flipH="false" flipV="false" rot="0">
            <a:off x="6015619" y="4946701"/>
            <a:ext cx="6984882" cy="488132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28120" y="1966206"/>
            <a:ext cx="17559880" cy="253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1"/>
              </a:lnSpc>
            </a:pPr>
            <a:r>
              <a:rPr lang="en-US" sz="3155">
                <a:solidFill>
                  <a:srgbClr val="000000"/>
                </a:solidFill>
                <a:latin typeface="Agrandir Narrow Bold"/>
              </a:rPr>
              <a:t>The aim of this model would be to keep improving its prediction, until the </a:t>
            </a:r>
            <a:r>
              <a:rPr lang="en-US" sz="3155">
                <a:solidFill>
                  <a:srgbClr val="233DFF"/>
                </a:solidFill>
                <a:latin typeface="Agrandir Narrow Bold"/>
              </a:rPr>
              <a:t>blue box</a:t>
            </a:r>
            <a:r>
              <a:rPr lang="en-US" sz="3155">
                <a:solidFill>
                  <a:srgbClr val="000000"/>
                </a:solidFill>
                <a:latin typeface="Agrandir Narrow Bold"/>
              </a:rPr>
              <a:t> and the </a:t>
            </a:r>
            <a:r>
              <a:rPr lang="en-US" sz="3155">
                <a:solidFill>
                  <a:srgbClr val="2CC028"/>
                </a:solidFill>
                <a:latin typeface="Agrandir Narrow Bold"/>
              </a:rPr>
              <a:t>green box </a:t>
            </a:r>
            <a:r>
              <a:rPr lang="en-US" sz="3155" u="sng">
                <a:solidFill>
                  <a:srgbClr val="000000"/>
                </a:solidFill>
                <a:latin typeface="Agrandir Narrow Bold"/>
              </a:rPr>
              <a:t>perfectly overlap</a:t>
            </a:r>
            <a:r>
              <a:rPr lang="en-US" sz="3155">
                <a:solidFill>
                  <a:srgbClr val="000000"/>
                </a:solidFill>
                <a:latin typeface="Agrandir Narrow Bold"/>
              </a:rPr>
              <a:t>, </a:t>
            </a:r>
          </a:p>
          <a:p>
            <a:pPr algn="ctr">
              <a:lnSpc>
                <a:spcPts val="4891"/>
              </a:lnSpc>
            </a:pPr>
          </a:p>
          <a:p>
            <a:pPr algn="ctr">
              <a:lnSpc>
                <a:spcPts val="4891"/>
              </a:lnSpc>
            </a:pPr>
            <a:r>
              <a:rPr lang="en-US" sz="3155">
                <a:solidFill>
                  <a:srgbClr val="000000"/>
                </a:solidFill>
                <a:latin typeface="Agrandir Narrow Bold"/>
              </a:rPr>
              <a:t>i.e the </a:t>
            </a:r>
            <a:r>
              <a:rPr lang="en-US" sz="3155">
                <a:solidFill>
                  <a:srgbClr val="233DFF"/>
                </a:solidFill>
                <a:latin typeface="Agrandir Narrow Bold"/>
              </a:rPr>
              <a:t>IOU</a:t>
            </a:r>
            <a:r>
              <a:rPr lang="en-US" sz="3155">
                <a:solidFill>
                  <a:srgbClr val="000000"/>
                </a:solidFill>
                <a:latin typeface="Agrandir Narrow Bold"/>
              </a:rPr>
              <a:t> between the two boxes becomes equal to </a:t>
            </a:r>
            <a:r>
              <a:rPr lang="en-US" sz="3155">
                <a:solidFill>
                  <a:srgbClr val="233DFF"/>
                </a:solidFill>
                <a:latin typeface="Agrandir Narrow Bold"/>
              </a:rPr>
              <a:t>1</a:t>
            </a:r>
            <a:r>
              <a:rPr lang="en-US" sz="3155">
                <a:solidFill>
                  <a:srgbClr val="000000"/>
                </a:solidFill>
                <a:latin typeface="Agrandir Narrow Bold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8120" y="219515"/>
            <a:ext cx="17071677" cy="13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8"/>
              </a:lnSpc>
            </a:pPr>
            <a:r>
              <a:rPr lang="en-US" sz="3355">
                <a:solidFill>
                  <a:srgbClr val="000000"/>
                </a:solidFill>
                <a:latin typeface="Agrandir Narrow Bold"/>
              </a:rPr>
              <a:t>For example in the image below, we have a</a:t>
            </a:r>
            <a:r>
              <a:rPr lang="en-US" sz="3355">
                <a:solidFill>
                  <a:srgbClr val="233DFF"/>
                </a:solidFill>
                <a:latin typeface="Agrandir Narrow Bold"/>
              </a:rPr>
              <a:t> </a:t>
            </a:r>
            <a:r>
              <a:rPr lang="en-US" sz="3355">
                <a:solidFill>
                  <a:srgbClr val="2CC028"/>
                </a:solidFill>
                <a:latin typeface="Agrandir Narrow Bold"/>
              </a:rPr>
              <a:t>green box</a:t>
            </a:r>
            <a:r>
              <a:rPr lang="en-US" sz="3355">
                <a:solidFill>
                  <a:srgbClr val="000000"/>
                </a:solidFill>
                <a:latin typeface="Agrandir Narrow Bold"/>
              </a:rPr>
              <a:t>, and a </a:t>
            </a:r>
            <a:r>
              <a:rPr lang="en-US" sz="3355">
                <a:solidFill>
                  <a:srgbClr val="233DFF"/>
                </a:solidFill>
                <a:latin typeface="Agrandir Narrow Bold"/>
              </a:rPr>
              <a:t>blue box</a:t>
            </a:r>
            <a:r>
              <a:rPr lang="en-US" sz="3355">
                <a:solidFill>
                  <a:srgbClr val="000000"/>
                </a:solidFill>
                <a:latin typeface="Agrandir Narrow Bold"/>
              </a:rPr>
              <a:t>. The </a:t>
            </a:r>
            <a:r>
              <a:rPr lang="en-US" sz="3355">
                <a:solidFill>
                  <a:srgbClr val="2CC028"/>
                </a:solidFill>
                <a:latin typeface="Agrandir Narrow Bold"/>
              </a:rPr>
              <a:t>green box</a:t>
            </a:r>
            <a:r>
              <a:rPr lang="en-US" sz="3355">
                <a:solidFill>
                  <a:srgbClr val="000000"/>
                </a:solidFill>
                <a:latin typeface="Agrandir Narrow Bold"/>
              </a:rPr>
              <a:t> represents the </a:t>
            </a:r>
            <a:r>
              <a:rPr lang="en-US" sz="3355">
                <a:solidFill>
                  <a:srgbClr val="2CC028"/>
                </a:solidFill>
                <a:latin typeface="Agrandir Narrow Bold"/>
              </a:rPr>
              <a:t>correct box</a:t>
            </a:r>
            <a:r>
              <a:rPr lang="en-US" sz="3355">
                <a:solidFill>
                  <a:srgbClr val="000000"/>
                </a:solidFill>
                <a:latin typeface="Agrandir Narrow Bold"/>
              </a:rPr>
              <a:t>, and the </a:t>
            </a:r>
            <a:r>
              <a:rPr lang="en-US" sz="3355">
                <a:solidFill>
                  <a:srgbClr val="233DFF"/>
                </a:solidFill>
                <a:latin typeface="Agrandir Narrow Bold"/>
              </a:rPr>
              <a:t>blue box</a:t>
            </a:r>
            <a:r>
              <a:rPr lang="en-US" sz="3355">
                <a:solidFill>
                  <a:srgbClr val="000000"/>
                </a:solidFill>
                <a:latin typeface="Agrandir Narrow Bold"/>
              </a:rPr>
              <a:t> represents the </a:t>
            </a:r>
            <a:r>
              <a:rPr lang="en-US" sz="3355">
                <a:solidFill>
                  <a:srgbClr val="233DFF"/>
                </a:solidFill>
                <a:latin typeface="Agrandir Narrow Bold"/>
              </a:rPr>
              <a:t>prediction</a:t>
            </a:r>
            <a:r>
              <a:rPr lang="en-US" sz="3355">
                <a:solidFill>
                  <a:srgbClr val="000000"/>
                </a:solidFill>
                <a:latin typeface="Agrandir Narrow Bold"/>
              </a:rPr>
              <a:t> from the model.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85308" y="899274"/>
            <a:ext cx="1588342" cy="166715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5265482" y="4779230"/>
            <a:ext cx="7757036" cy="505611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049150" y="214663"/>
            <a:ext cx="8189699" cy="684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50A30"/>
                </a:solidFill>
                <a:latin typeface="Agrandir Narrow Bold"/>
              </a:rPr>
              <a:t>Calculating IoU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45199" y="1766541"/>
            <a:ext cx="13367796" cy="2662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4"/>
              </a:lnSpc>
            </a:pPr>
            <a:r>
              <a:rPr lang="en-US" sz="3478">
                <a:solidFill>
                  <a:srgbClr val="050A30"/>
                </a:solidFill>
                <a:latin typeface="Agrandir Narrow Bold"/>
              </a:rPr>
              <a:t>Let us assume that </a:t>
            </a:r>
            <a:r>
              <a:rPr lang="en-US" sz="3478">
                <a:solidFill>
                  <a:srgbClr val="233DFF"/>
                </a:solidFill>
                <a:latin typeface="Agrandir Narrow Bold"/>
              </a:rPr>
              <a:t>box 1 </a:t>
            </a:r>
            <a:r>
              <a:rPr lang="en-US" sz="3478">
                <a:solidFill>
                  <a:srgbClr val="050A30"/>
                </a:solidFill>
                <a:latin typeface="Agrandir Narrow Bold"/>
              </a:rPr>
              <a:t>is represented by </a:t>
            </a:r>
            <a:r>
              <a:rPr lang="en-US" sz="3478">
                <a:solidFill>
                  <a:srgbClr val="233DFF"/>
                </a:solidFill>
                <a:latin typeface="Agrandir Narrow Bold"/>
              </a:rPr>
              <a:t>[x1, y1, x2, y2]</a:t>
            </a:r>
            <a:r>
              <a:rPr lang="en-US" sz="3478">
                <a:solidFill>
                  <a:srgbClr val="050A30"/>
                </a:solidFill>
                <a:latin typeface="Agrandir Narrow Bold"/>
              </a:rPr>
              <a:t>, and </a:t>
            </a:r>
            <a:r>
              <a:rPr lang="en-US" sz="3478">
                <a:solidFill>
                  <a:srgbClr val="FF1616"/>
                </a:solidFill>
                <a:latin typeface="Agrandir Narrow Bold"/>
              </a:rPr>
              <a:t>box 2</a:t>
            </a:r>
            <a:r>
              <a:rPr lang="en-US" sz="3478">
                <a:solidFill>
                  <a:srgbClr val="050A30"/>
                </a:solidFill>
                <a:latin typeface="Agrandir Narrow Bold"/>
              </a:rPr>
              <a:t> is represented by </a:t>
            </a:r>
            <a:r>
              <a:rPr lang="en-US" sz="3478">
                <a:solidFill>
                  <a:srgbClr val="FF1616"/>
                </a:solidFill>
                <a:latin typeface="Agrandir Narrow Bold"/>
              </a:rPr>
              <a:t>[x3, y3, x4, y4]</a:t>
            </a:r>
            <a:r>
              <a:rPr lang="en-US" sz="3478">
                <a:solidFill>
                  <a:srgbClr val="050A30"/>
                </a:solidFill>
                <a:latin typeface="Agrandir Narrow Bold"/>
              </a:rPr>
              <a:t>.</a:t>
            </a:r>
          </a:p>
          <a:p>
            <a:pPr algn="ctr">
              <a:lnSpc>
                <a:spcPts val="5114"/>
              </a:lnSpc>
            </a:pPr>
          </a:p>
          <a:p>
            <a:pPr algn="ctr">
              <a:lnSpc>
                <a:spcPts val="5114"/>
              </a:lnSpc>
            </a:pPr>
            <a:r>
              <a:rPr lang="en-US" sz="3478">
                <a:solidFill>
                  <a:srgbClr val="050A30"/>
                </a:solidFill>
                <a:latin typeface="Agrandir Narrow Bold"/>
              </a:rPr>
              <a:t> (We will use this convention later to calculate the areas.)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5936529" y="4300808"/>
            <a:ext cx="6414941" cy="500226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049150" y="214663"/>
            <a:ext cx="8189699" cy="1264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50A30"/>
                </a:solidFill>
                <a:latin typeface="Agrandir Narrow Bold"/>
              </a:rPr>
              <a:t>Calculating the area of the intersection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4517" y="1699866"/>
            <a:ext cx="14040192" cy="298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9"/>
              </a:lnSpc>
            </a:pPr>
            <a:r>
              <a:rPr lang="en-US" sz="3478" spc="-10">
                <a:solidFill>
                  <a:srgbClr val="050A30"/>
                </a:solidFill>
                <a:latin typeface="Agrandir Narrow Bold"/>
              </a:rPr>
              <a:t>Let us represent the coordinates of the intersected rectangle as </a:t>
            </a:r>
            <a:r>
              <a:rPr lang="en-US" sz="3478" spc="-10">
                <a:solidFill>
                  <a:srgbClr val="00C2CB"/>
                </a:solidFill>
                <a:latin typeface="Agrandir Narrow Bold"/>
              </a:rPr>
              <a:t>[x_inter1, y_inter1, x_inter2, y_inter2 ]</a:t>
            </a:r>
            <a:r>
              <a:rPr lang="en-US" sz="3478" spc="-10">
                <a:solidFill>
                  <a:srgbClr val="050A30"/>
                </a:solidFill>
                <a:latin typeface="Agrandir Narrow Bold"/>
              </a:rPr>
              <a:t>, to denote the coordinates of the </a:t>
            </a:r>
            <a:r>
              <a:rPr lang="en-US" sz="3478" spc="-10">
                <a:solidFill>
                  <a:srgbClr val="00C2CB"/>
                </a:solidFill>
                <a:latin typeface="Agrandir Narrow Bold"/>
              </a:rPr>
              <a:t>top left, and bottom right</a:t>
            </a:r>
            <a:r>
              <a:rPr lang="en-US" sz="3478" spc="-10">
                <a:solidFill>
                  <a:srgbClr val="050A30"/>
                </a:solidFill>
                <a:latin typeface="Agrandir Narrow Bold"/>
              </a:rPr>
              <a:t> of the intersection.</a:t>
            </a:r>
          </a:p>
          <a:p>
            <a:pPr algn="ctr">
              <a:lnSpc>
                <a:spcPts val="580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85308" y="609345"/>
            <a:ext cx="1588342" cy="166715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5416239" y="4027299"/>
            <a:ext cx="6548859" cy="474349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049150" y="214663"/>
            <a:ext cx="8189699" cy="1264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50A30"/>
                </a:solidFill>
                <a:latin typeface="Agrandir Narrow Bold"/>
              </a:rPr>
              <a:t>Calculating the area of the intersection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4656" y="1709391"/>
            <a:ext cx="14420053" cy="2948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5"/>
              </a:lnSpc>
            </a:pPr>
            <a:r>
              <a:rPr lang="en-US" sz="3478" spc="-10">
                <a:solidFill>
                  <a:srgbClr val="050A30"/>
                </a:solidFill>
                <a:latin typeface="Agrandir Narrow Bold"/>
              </a:rPr>
              <a:t>Lets start by defining the </a:t>
            </a:r>
            <a:r>
              <a:rPr lang="en-US" sz="3478" spc="-10">
                <a:solidFill>
                  <a:srgbClr val="233DFF"/>
                </a:solidFill>
                <a:latin typeface="Agrandir Narrow Bold"/>
              </a:rPr>
              <a:t>reference coordinate system</a:t>
            </a:r>
            <a:r>
              <a:rPr lang="en-US" sz="3478" spc="-10">
                <a:solidFill>
                  <a:srgbClr val="050A30"/>
                </a:solidFill>
                <a:latin typeface="Agrandir Narrow Bold"/>
              </a:rPr>
              <a:t>. We use the computer graphics convention of </a:t>
            </a:r>
            <a:r>
              <a:rPr lang="en-US" sz="3478" spc="-10">
                <a:solidFill>
                  <a:srgbClr val="008037"/>
                </a:solidFill>
                <a:latin typeface="Agrandir Narrow Bold"/>
              </a:rPr>
              <a:t>+X axis</a:t>
            </a:r>
            <a:r>
              <a:rPr lang="en-US" sz="3478" spc="-10">
                <a:solidFill>
                  <a:srgbClr val="050A30"/>
                </a:solidFill>
                <a:latin typeface="Agrandir Narrow Bold"/>
              </a:rPr>
              <a:t> moving to the right, and </a:t>
            </a:r>
            <a:r>
              <a:rPr lang="en-US" sz="3478" spc="-10">
                <a:solidFill>
                  <a:srgbClr val="FF5757"/>
                </a:solidFill>
                <a:latin typeface="Agrandir Narrow Bold"/>
              </a:rPr>
              <a:t>+Y axis</a:t>
            </a:r>
            <a:r>
              <a:rPr lang="en-US" sz="3478" spc="-10">
                <a:solidFill>
                  <a:srgbClr val="050A30"/>
                </a:solidFill>
                <a:latin typeface="Agrandir Narrow Bold"/>
              </a:rPr>
              <a:t> moving downward.</a:t>
            </a:r>
          </a:p>
          <a:p>
            <a:pPr algn="ctr">
              <a:lnSpc>
                <a:spcPts val="5705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389058" y="6366271"/>
            <a:ext cx="6573819" cy="148728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894210" y="5452889"/>
            <a:ext cx="6510168" cy="424339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46633"/>
            <a:ext cx="15934177" cy="512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71"/>
              </a:lnSpc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To calculate the </a:t>
            </a:r>
            <a:r>
              <a:rPr lang="en-US" sz="3824">
                <a:solidFill>
                  <a:srgbClr val="12229D"/>
                </a:solidFill>
                <a:latin typeface="Agrandir Narrow Bold"/>
              </a:rPr>
              <a:t>top left corner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 of the intersection, we compare the </a:t>
            </a:r>
            <a:r>
              <a:rPr lang="en-US" sz="3824">
                <a:solidFill>
                  <a:srgbClr val="12229D"/>
                </a:solidFill>
                <a:latin typeface="Agrandir Narrow Bold"/>
              </a:rPr>
              <a:t>top left corners of each of the boxes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. </a:t>
            </a:r>
          </a:p>
          <a:p>
            <a:pPr algn="just">
              <a:lnSpc>
                <a:spcPts val="4971"/>
              </a:lnSpc>
            </a:pPr>
          </a:p>
          <a:p>
            <a:pPr algn="just">
              <a:lnSpc>
                <a:spcPts val="4971"/>
              </a:lnSpc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We can see from the examples below, that </a:t>
            </a:r>
            <a:r>
              <a:rPr lang="en-US" sz="3824">
                <a:solidFill>
                  <a:srgbClr val="233DFF"/>
                </a:solidFill>
                <a:latin typeface="Agrandir Narrow Bold"/>
              </a:rPr>
              <a:t>x_inter1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 can be found by seeing </a:t>
            </a:r>
            <a:r>
              <a:rPr lang="en-US" sz="3824">
                <a:solidFill>
                  <a:srgbClr val="233DFF"/>
                </a:solidFill>
                <a:latin typeface="Agrandir Narrow Bold"/>
              </a:rPr>
              <a:t>which box has its top left corner more to the right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. </a:t>
            </a:r>
          </a:p>
          <a:p>
            <a:pPr algn="just">
              <a:lnSpc>
                <a:spcPts val="4971"/>
              </a:lnSpc>
            </a:pPr>
          </a:p>
          <a:p>
            <a:pPr algn="just">
              <a:lnSpc>
                <a:spcPts val="4971"/>
              </a:lnSpc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Similarly </a:t>
            </a:r>
            <a:r>
              <a:rPr lang="en-US" sz="3824">
                <a:solidFill>
                  <a:srgbClr val="233DFF"/>
                </a:solidFill>
                <a:latin typeface="Agrandir Narrow Bold"/>
              </a:rPr>
              <a:t>y_inter1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 can be found by seeing which box </a:t>
            </a:r>
            <a:r>
              <a:rPr lang="en-US" sz="3824">
                <a:solidFill>
                  <a:srgbClr val="233DFF"/>
                </a:solidFill>
                <a:latin typeface="Agrandir Narrow Bold"/>
              </a:rPr>
              <a:t>has its top left corner lower than the other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. Mathematically they can be calculated as: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94210" y="5452889"/>
            <a:ext cx="6510168" cy="424339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16870" y="6326021"/>
            <a:ext cx="6746007" cy="154724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82253"/>
            <a:ext cx="15934177" cy="4833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03"/>
              </a:lnSpc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To calculate the bottom </a:t>
            </a:r>
            <a:r>
              <a:rPr lang="en-US" sz="3824">
                <a:solidFill>
                  <a:srgbClr val="233DFF"/>
                </a:solidFill>
                <a:latin typeface="Agrandir Narrow Bold"/>
              </a:rPr>
              <a:t>right corner of the intersection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, we compare </a:t>
            </a:r>
            <a:r>
              <a:rPr lang="en-US" sz="3824">
                <a:solidFill>
                  <a:srgbClr val="233DFF"/>
                </a:solidFill>
                <a:latin typeface="Agrandir Narrow Bold"/>
              </a:rPr>
              <a:t>the bottom right corners of each of the boxes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.</a:t>
            </a:r>
          </a:p>
          <a:p>
            <a:pPr algn="just">
              <a:lnSpc>
                <a:spcPts val="4703"/>
              </a:lnSpc>
            </a:pPr>
          </a:p>
          <a:p>
            <a:pPr algn="just">
              <a:lnSpc>
                <a:spcPts val="4703"/>
              </a:lnSpc>
            </a:pPr>
            <a:r>
              <a:rPr lang="en-US" sz="3824">
                <a:solidFill>
                  <a:srgbClr val="233DFF"/>
                </a:solidFill>
                <a:latin typeface="Agrandir Narrow Bold"/>
              </a:rPr>
              <a:t>x_inter2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 can be found by seeing which box </a:t>
            </a:r>
            <a:r>
              <a:rPr lang="en-US" sz="3824">
                <a:solidFill>
                  <a:srgbClr val="233DFF"/>
                </a:solidFill>
                <a:latin typeface="Agrandir Narrow Bold"/>
              </a:rPr>
              <a:t>has its bottom right corner more to the left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.</a:t>
            </a:r>
          </a:p>
          <a:p>
            <a:pPr algn="just">
              <a:lnSpc>
                <a:spcPts val="4703"/>
              </a:lnSpc>
            </a:pPr>
          </a:p>
          <a:p>
            <a:pPr algn="just">
              <a:lnSpc>
                <a:spcPts val="4703"/>
              </a:lnSpc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Similarly </a:t>
            </a:r>
            <a:r>
              <a:rPr lang="en-US" sz="3824">
                <a:solidFill>
                  <a:srgbClr val="233DFF"/>
                </a:solidFill>
                <a:latin typeface="Agrandir Narrow Bold"/>
              </a:rPr>
              <a:t>y_inter2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 can be found by seeing which box </a:t>
            </a:r>
            <a:r>
              <a:rPr lang="en-US" sz="3824">
                <a:solidFill>
                  <a:srgbClr val="233DFF"/>
                </a:solidFill>
                <a:latin typeface="Agrandir Narrow Bold"/>
              </a:rPr>
              <a:t>has its bottom right corner higher than the other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. Mathematically they can be calculated as: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84339" y="3263097"/>
            <a:ext cx="5919323" cy="508854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21518" y="1214637"/>
            <a:ext cx="15044964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Boxes can intersect in many different ways, or even completely overlap each other.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8322" t="54138" r="0" b="0"/>
          <a:stretch>
            <a:fillRect/>
          </a:stretch>
        </p:blipFill>
        <p:spPr>
          <a:xfrm flipH="false" flipV="false" rot="0">
            <a:off x="2732045" y="3088738"/>
            <a:ext cx="5115176" cy="483868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643842" y="4277042"/>
            <a:ext cx="4956139" cy="173291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830748" y="276171"/>
            <a:ext cx="15044964" cy="272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3824" spc="-11">
                <a:solidFill>
                  <a:srgbClr val="000000"/>
                </a:solidFill>
                <a:latin typeface="Agrandir Narrow Bold"/>
              </a:rPr>
              <a:t>In </a:t>
            </a:r>
            <a:r>
              <a:rPr lang="en-US" sz="3824" spc="-11">
                <a:solidFill>
                  <a:srgbClr val="000000"/>
                </a:solidFill>
                <a:latin typeface="Agrandir Narrow Bold"/>
              </a:rPr>
              <a:t>cases where the boxes </a:t>
            </a:r>
            <a:r>
              <a:rPr lang="en-US" sz="3824" spc="-11">
                <a:solidFill>
                  <a:srgbClr val="233DFF"/>
                </a:solidFill>
                <a:latin typeface="Agrandir Narrow Bold"/>
              </a:rPr>
              <a:t>overlap perfectly</a:t>
            </a:r>
            <a:r>
              <a:rPr lang="en-US" sz="3824" spc="-11">
                <a:solidFill>
                  <a:srgbClr val="000000"/>
                </a:solidFill>
                <a:latin typeface="Agrandir Narrow Bold"/>
              </a:rPr>
              <a:t>, or have </a:t>
            </a:r>
            <a:r>
              <a:rPr lang="en-US" sz="3824" spc="-11">
                <a:solidFill>
                  <a:srgbClr val="233DFF"/>
                </a:solidFill>
                <a:latin typeface="Agrandir Narrow Bold"/>
              </a:rPr>
              <a:t>the same value for a particular coordinate, </a:t>
            </a:r>
            <a:r>
              <a:rPr lang="en-US" sz="3824" spc="-11">
                <a:solidFill>
                  <a:srgbClr val="000000"/>
                </a:solidFill>
                <a:latin typeface="Agrandir Narrow Bold"/>
              </a:rPr>
              <a:t>the </a:t>
            </a:r>
            <a:r>
              <a:rPr lang="en-US" sz="3824" spc="-11">
                <a:solidFill>
                  <a:srgbClr val="233DFF"/>
                </a:solidFill>
                <a:latin typeface="Agrandir Narrow Bold"/>
              </a:rPr>
              <a:t>min or max</a:t>
            </a:r>
            <a:r>
              <a:rPr lang="en-US" sz="3824" spc="-11">
                <a:solidFill>
                  <a:srgbClr val="000000"/>
                </a:solidFill>
                <a:latin typeface="Agrandir Narrow Bold"/>
              </a:rPr>
              <a:t> operation of comparing a value with itself, is </a:t>
            </a:r>
            <a:r>
              <a:rPr lang="en-US" sz="3824" spc="-11">
                <a:solidFill>
                  <a:srgbClr val="233DFF"/>
                </a:solidFill>
                <a:latin typeface="Agrandir Narrow Bold"/>
              </a:rPr>
              <a:t>simply the value itself</a:t>
            </a:r>
            <a:r>
              <a:rPr lang="en-US" sz="3824" spc="-11">
                <a:solidFill>
                  <a:srgbClr val="000000"/>
                </a:solidFill>
                <a:latin typeface="Agrandir Narrow Bold"/>
              </a:rPr>
              <a:t>.</a:t>
            </a:r>
          </a:p>
          <a:p>
            <a:pPr algn="ctr">
              <a:lnSpc>
                <a:spcPts val="520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702518" y="5899043"/>
            <a:ext cx="10882964" cy="214868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25123" y="266700"/>
            <a:ext cx="15934177" cy="143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3"/>
              </a:lnSpc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Now that we have the coordinates of the intersection, </a:t>
            </a:r>
            <a:r>
              <a:rPr lang="en-US" sz="3824">
                <a:solidFill>
                  <a:srgbClr val="233DFF"/>
                </a:solidFill>
                <a:latin typeface="Agrandir Narrow Bold"/>
              </a:rPr>
              <a:t>the area of the intersection 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is simply the</a:t>
            </a:r>
            <a:r>
              <a:rPr lang="en-US" sz="3824">
                <a:solidFill>
                  <a:srgbClr val="233DFF"/>
                </a:solidFill>
                <a:latin typeface="Agrandir Narrow Bold"/>
              </a:rPr>
              <a:t> area of the rectangle formed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5123" y="2115350"/>
            <a:ext cx="15611608" cy="2788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3"/>
              </a:lnSpc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In practice we would take the </a:t>
            </a:r>
            <a:r>
              <a:rPr lang="en-US" sz="3824">
                <a:solidFill>
                  <a:srgbClr val="233DFF"/>
                </a:solidFill>
                <a:latin typeface="Agrandir Narrow Bold"/>
              </a:rPr>
              <a:t>modulus of the width and height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, to make sure that even if </a:t>
            </a:r>
            <a:r>
              <a:rPr lang="en-US" sz="3824">
                <a:solidFill>
                  <a:srgbClr val="233DFF"/>
                </a:solidFill>
                <a:latin typeface="Agrandir Narrow Bold"/>
              </a:rPr>
              <a:t>the orders of the boxes are changed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, </a:t>
            </a:r>
            <a:r>
              <a:rPr lang="en-US" sz="3824">
                <a:solidFill>
                  <a:srgbClr val="233DFF"/>
                </a:solidFill>
                <a:latin typeface="Agrandir Narrow Bold"/>
              </a:rPr>
              <a:t>the width and height would still be positive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; i.e if </a:t>
            </a:r>
            <a:r>
              <a:rPr lang="en-US" sz="3824">
                <a:solidFill>
                  <a:srgbClr val="233DFF"/>
                </a:solidFill>
                <a:latin typeface="Agrandir Narrow Bold"/>
              </a:rPr>
              <a:t>x_inter1&gt;x_inter2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 , we would still get a </a:t>
            </a:r>
            <a:r>
              <a:rPr lang="en-US" sz="3824">
                <a:solidFill>
                  <a:srgbClr val="233DFF"/>
                </a:solidFill>
                <a:latin typeface="Agrandir Narrow Bold"/>
              </a:rPr>
              <a:t>positive value of width.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0291" y="8125020"/>
            <a:ext cx="1684907" cy="17103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99608" y="8626518"/>
            <a:ext cx="2888785" cy="221905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85156" y="4467004"/>
            <a:ext cx="850914" cy="85091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/>
          <a:srcRect l="0" t="9851" r="0" b="9851"/>
          <a:stretch>
            <a:fillRect/>
          </a:stretch>
        </p:blipFill>
        <p:spPr>
          <a:xfrm flipH="false" flipV="false" rot="0">
            <a:off x="5936069" y="4892461"/>
            <a:ext cx="6017578" cy="484358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64517" y="2277139"/>
            <a:ext cx="14039669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 spc="-12">
                <a:solidFill>
                  <a:srgbClr val="050A30"/>
                </a:solidFill>
                <a:latin typeface="Agrandir Narrow"/>
              </a:rPr>
              <a:t>A bounding box in essence, is a rectangle that surrounds an object, that specifies its </a:t>
            </a:r>
            <a:r>
              <a:rPr lang="en-US" sz="4299" spc="-12">
                <a:solidFill>
                  <a:srgbClr val="050A30"/>
                </a:solidFill>
                <a:latin typeface="Agrandir Narrow Bold"/>
              </a:rPr>
              <a:t>position</a:t>
            </a:r>
            <a:r>
              <a:rPr lang="en-US" sz="4299" spc="-12">
                <a:solidFill>
                  <a:srgbClr val="050A30"/>
                </a:solidFill>
                <a:latin typeface="Agrandir Narrow"/>
              </a:rPr>
              <a:t>, </a:t>
            </a:r>
            <a:r>
              <a:rPr lang="en-US" sz="4299" spc="-12">
                <a:solidFill>
                  <a:srgbClr val="050A30"/>
                </a:solidFill>
                <a:latin typeface="Agrandir Narrow Bold"/>
              </a:rPr>
              <a:t>class</a:t>
            </a:r>
            <a:r>
              <a:rPr lang="en-US" sz="4299" spc="-12">
                <a:solidFill>
                  <a:srgbClr val="050A30"/>
                </a:solidFill>
                <a:latin typeface="Agrandir Narrow"/>
              </a:rPr>
              <a:t>(eg: car, person) and </a:t>
            </a:r>
            <a:r>
              <a:rPr lang="en-US" sz="4299" spc="-12">
                <a:solidFill>
                  <a:srgbClr val="050A30"/>
                </a:solidFill>
                <a:latin typeface="Agrandir Narrow Bold"/>
              </a:rPr>
              <a:t>confidence </a:t>
            </a:r>
            <a:r>
              <a:rPr lang="en-US" sz="4299" spc="-12">
                <a:solidFill>
                  <a:srgbClr val="050A30"/>
                </a:solidFill>
                <a:latin typeface="Agrandir Narrow"/>
              </a:rPr>
              <a:t>(how likely it is to be at that location).</a:t>
            </a:r>
          </a:p>
          <a:p>
            <a:pPr algn="ctr" marL="0" indent="0" lvl="0">
              <a:lnSpc>
                <a:spcPts val="515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750012" y="866775"/>
            <a:ext cx="8787976" cy="102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  <a:spcBef>
                <a:spcPct val="0"/>
              </a:spcBef>
            </a:pPr>
            <a:r>
              <a:rPr lang="en-US" sz="5698">
                <a:solidFill>
                  <a:srgbClr val="050A30"/>
                </a:solidFill>
                <a:latin typeface="Agrandir Narrow Bold"/>
              </a:rPr>
              <a:t>Bounding Box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4121648" y="5490217"/>
            <a:ext cx="8525930" cy="365397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289764" y="504570"/>
            <a:ext cx="8189699" cy="684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50A30"/>
                </a:solidFill>
                <a:latin typeface="Agrandir Narrow Bold"/>
              </a:rPr>
              <a:t>Calculating the area of the union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4517" y="1467593"/>
            <a:ext cx="14040192" cy="402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0"/>
              </a:lnSpc>
            </a:pPr>
            <a:r>
              <a:rPr lang="en-US" sz="3778" spc="-11">
                <a:solidFill>
                  <a:srgbClr val="050A30"/>
                </a:solidFill>
                <a:latin typeface="Agrandir Narrow Bold"/>
              </a:rPr>
              <a:t>The </a:t>
            </a:r>
            <a:r>
              <a:rPr lang="en-US" sz="3778" spc="-11">
                <a:solidFill>
                  <a:srgbClr val="233DFF"/>
                </a:solidFill>
                <a:latin typeface="Agrandir Narrow Bold"/>
              </a:rPr>
              <a:t>union of the boxes</a:t>
            </a:r>
            <a:r>
              <a:rPr lang="en-US" sz="3778" spc="-11">
                <a:solidFill>
                  <a:srgbClr val="050A30"/>
                </a:solidFill>
                <a:latin typeface="Agrandir Narrow Bold"/>
              </a:rPr>
              <a:t> is the </a:t>
            </a:r>
            <a:r>
              <a:rPr lang="en-US" sz="3778" spc="-11">
                <a:solidFill>
                  <a:srgbClr val="233DFF"/>
                </a:solidFill>
                <a:latin typeface="Agrandir Narrow Bold"/>
              </a:rPr>
              <a:t>total area </a:t>
            </a:r>
            <a:r>
              <a:rPr lang="en-US" sz="3778" spc="-11">
                <a:solidFill>
                  <a:srgbClr val="050A30"/>
                </a:solidFill>
                <a:latin typeface="Agrandir Narrow Bold"/>
              </a:rPr>
              <a:t>covered by </a:t>
            </a:r>
            <a:r>
              <a:rPr lang="en-US" sz="3778" spc="-11">
                <a:solidFill>
                  <a:srgbClr val="233DFF"/>
                </a:solidFill>
                <a:latin typeface="Agrandir Narrow Bold"/>
              </a:rPr>
              <a:t>both the boxes</a:t>
            </a:r>
            <a:r>
              <a:rPr lang="en-US" sz="3778" spc="-11">
                <a:solidFill>
                  <a:srgbClr val="050A30"/>
                </a:solidFill>
                <a:latin typeface="Agrandir Narrow Bold"/>
              </a:rPr>
              <a:t>.</a:t>
            </a:r>
          </a:p>
          <a:p>
            <a:pPr algn="ctr">
              <a:lnSpc>
                <a:spcPts val="5290"/>
              </a:lnSpc>
            </a:pPr>
          </a:p>
          <a:p>
            <a:pPr algn="ctr">
              <a:lnSpc>
                <a:spcPts val="5290"/>
              </a:lnSpc>
              <a:spcBef>
                <a:spcPct val="0"/>
              </a:spcBef>
            </a:pPr>
            <a:r>
              <a:rPr lang="en-US" sz="3778" spc="-11">
                <a:solidFill>
                  <a:srgbClr val="050A30"/>
                </a:solidFill>
                <a:latin typeface="Agrandir Narrow Bold"/>
              </a:rPr>
              <a:t>To find </a:t>
            </a:r>
            <a:r>
              <a:rPr lang="en-US" sz="3778" spc="-11">
                <a:solidFill>
                  <a:srgbClr val="233DFF"/>
                </a:solidFill>
                <a:latin typeface="Agrandir Narrow Bold"/>
              </a:rPr>
              <a:t>the total area</a:t>
            </a:r>
            <a:r>
              <a:rPr lang="en-US" sz="3778" spc="-11">
                <a:solidFill>
                  <a:srgbClr val="050A30"/>
                </a:solidFill>
                <a:latin typeface="Agrandir Narrow Bold"/>
              </a:rPr>
              <a:t>, we first calculate </a:t>
            </a:r>
            <a:r>
              <a:rPr lang="en-US" sz="3778" spc="-11">
                <a:solidFill>
                  <a:srgbClr val="233DFF"/>
                </a:solidFill>
                <a:latin typeface="Agrandir Narrow Bold"/>
              </a:rPr>
              <a:t>the area of the individual boxes</a:t>
            </a:r>
            <a:r>
              <a:rPr lang="en-US" sz="3778" spc="-11">
                <a:solidFill>
                  <a:srgbClr val="050A30"/>
                </a:solidFill>
                <a:latin typeface="Agrandir Narrow Bold"/>
              </a:rPr>
              <a:t>.</a:t>
            </a:r>
          </a:p>
          <a:p>
            <a:pPr algn="ctr">
              <a:lnSpc>
                <a:spcPts val="487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046333" y="4024172"/>
            <a:ext cx="10140774" cy="433095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933450"/>
            <a:ext cx="18233440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8"/>
              </a:lnSpc>
              <a:spcBef>
                <a:spcPct val="0"/>
              </a:spcBef>
            </a:pPr>
            <a:r>
              <a:rPr lang="en-US" sz="3498">
                <a:solidFill>
                  <a:srgbClr val="000000"/>
                </a:solidFill>
                <a:latin typeface="Agrandir Narrow Bold"/>
              </a:rPr>
              <a:t>If we look at the total area covered by the two boxes, we see that </a:t>
            </a:r>
            <a:r>
              <a:rPr lang="en-US" sz="3498">
                <a:solidFill>
                  <a:srgbClr val="233DFF"/>
                </a:solidFill>
                <a:latin typeface="Agrandir Narrow Bold"/>
              </a:rPr>
              <a:t>the portion of the intersection is covered in both the boxes</a:t>
            </a:r>
            <a:r>
              <a:rPr lang="en-US" sz="3498">
                <a:solidFill>
                  <a:srgbClr val="000000"/>
                </a:solidFill>
                <a:latin typeface="Agrandir Narrow Bold"/>
              </a:rPr>
              <a:t>,</a:t>
            </a:r>
          </a:p>
          <a:p>
            <a:pPr algn="ctr">
              <a:lnSpc>
                <a:spcPts val="4198"/>
              </a:lnSpc>
              <a:spcBef>
                <a:spcPct val="0"/>
              </a:spcBef>
            </a:pPr>
          </a:p>
          <a:p>
            <a:pPr algn="ctr">
              <a:lnSpc>
                <a:spcPts val="4198"/>
              </a:lnSpc>
              <a:spcBef>
                <a:spcPct val="0"/>
              </a:spcBef>
            </a:pPr>
            <a:r>
              <a:rPr lang="en-US" sz="3498">
                <a:solidFill>
                  <a:srgbClr val="000000"/>
                </a:solidFill>
                <a:latin typeface="Agrandir Narrow Bold"/>
              </a:rPr>
              <a:t> i.e the </a:t>
            </a:r>
            <a:r>
              <a:rPr lang="en-US" sz="3498">
                <a:solidFill>
                  <a:srgbClr val="233DFF"/>
                </a:solidFill>
                <a:latin typeface="Agrandir Narrow Bold"/>
              </a:rPr>
              <a:t>area of the intersection</a:t>
            </a:r>
            <a:r>
              <a:rPr lang="en-US" sz="3498">
                <a:solidFill>
                  <a:srgbClr val="000000"/>
                </a:solidFill>
                <a:latin typeface="Agrandir Narrow Bold"/>
              </a:rPr>
              <a:t> is included in both </a:t>
            </a:r>
            <a:r>
              <a:rPr lang="en-US" sz="3498">
                <a:solidFill>
                  <a:srgbClr val="008037"/>
                </a:solidFill>
                <a:latin typeface="Agrandir Narrow Bold"/>
              </a:rPr>
              <a:t>area_box1</a:t>
            </a:r>
            <a:r>
              <a:rPr lang="en-US" sz="3498">
                <a:solidFill>
                  <a:srgbClr val="000000"/>
                </a:solidFill>
                <a:latin typeface="Agrandir Narrow Bold"/>
              </a:rPr>
              <a:t> and </a:t>
            </a:r>
            <a:r>
              <a:rPr lang="en-US" sz="3498">
                <a:solidFill>
                  <a:srgbClr val="FF1616"/>
                </a:solidFill>
                <a:latin typeface="Agrandir Narrow Bold"/>
              </a:rPr>
              <a:t>area_box2</a:t>
            </a:r>
            <a:r>
              <a:rPr lang="en-US" sz="3498">
                <a:solidFill>
                  <a:srgbClr val="000000"/>
                </a:solidFill>
                <a:latin typeface="Agrandir Narrow Bold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34650" y="3501785"/>
            <a:ext cx="14115170" cy="42395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338695" y="6167438"/>
            <a:ext cx="8707081" cy="210500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923925"/>
            <a:ext cx="18288000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Since we want to account for</a:t>
            </a:r>
            <a:r>
              <a:rPr lang="en-US" sz="3824">
                <a:solidFill>
                  <a:srgbClr val="233DFF"/>
                </a:solidFill>
                <a:latin typeface="Agrandir Narrow Bold"/>
              </a:rPr>
              <a:t> the common area of intersection only once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, we can </a:t>
            </a:r>
            <a:r>
              <a:rPr lang="en-US" sz="3824">
                <a:solidFill>
                  <a:srgbClr val="233DFF"/>
                </a:solidFill>
                <a:latin typeface="Agrandir Narrow Bold"/>
              </a:rPr>
              <a:t>subtract the area of intersection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 we calculated, from </a:t>
            </a:r>
            <a:r>
              <a:rPr lang="en-US" sz="3824">
                <a:solidFill>
                  <a:srgbClr val="233DFF"/>
                </a:solidFill>
                <a:latin typeface="Agrandir Narrow Bold"/>
              </a:rPr>
              <a:t>the total area of the two boxes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91598" y="4748213"/>
            <a:ext cx="430480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Calculating the IOU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41563" y="633413"/>
            <a:ext cx="1120487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What is the range of values that the IOU can have?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25123" y="1980465"/>
            <a:ext cx="15934177" cy="6087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5618" indent="-412809" lvl="1">
              <a:lnSpc>
                <a:spcPts val="5927"/>
              </a:lnSpc>
              <a:buFont typeface="Arial"/>
              <a:buChar char="•"/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The</a:t>
            </a:r>
            <a:r>
              <a:rPr lang="en-US" sz="3824">
                <a:solidFill>
                  <a:srgbClr val="233DFF"/>
                </a:solidFill>
                <a:latin typeface="Agrandir Narrow"/>
              </a:rPr>
              <a:t> IOU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 of two boxes can have any values between </a:t>
            </a:r>
            <a:r>
              <a:rPr lang="en-US" sz="3824">
                <a:solidFill>
                  <a:srgbClr val="233DFF"/>
                </a:solidFill>
                <a:latin typeface="Agrandir Narrow"/>
              </a:rPr>
              <a:t>0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 and </a:t>
            </a:r>
            <a:r>
              <a:rPr lang="en-US" sz="3824">
                <a:solidFill>
                  <a:srgbClr val="233DFF"/>
                </a:solidFill>
                <a:latin typeface="Agrandir Narrow"/>
              </a:rPr>
              <a:t>1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>
              <a:lnSpc>
                <a:spcPts val="5927"/>
              </a:lnSpc>
            </a:pPr>
          </a:p>
          <a:p>
            <a:pPr marL="825618" indent="-412809" lvl="1">
              <a:lnSpc>
                <a:spcPts val="5927"/>
              </a:lnSpc>
              <a:buFont typeface="Arial"/>
              <a:buChar char="•"/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In case there are </a:t>
            </a:r>
            <a:r>
              <a:rPr lang="en-US" sz="3824">
                <a:solidFill>
                  <a:srgbClr val="233DFF"/>
                </a:solidFill>
                <a:latin typeface="Agrandir Narrow"/>
              </a:rPr>
              <a:t>2 boxes 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that </a:t>
            </a:r>
            <a:r>
              <a:rPr lang="en-US" sz="3824">
                <a:solidFill>
                  <a:srgbClr val="233DFF"/>
                </a:solidFill>
                <a:latin typeface="Agrandir Narrow"/>
              </a:rPr>
              <a:t>do not intersect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, the area of their intersection would be </a:t>
            </a:r>
            <a:r>
              <a:rPr lang="en-US" sz="3824">
                <a:solidFill>
                  <a:srgbClr val="233DFF"/>
                </a:solidFill>
                <a:latin typeface="Agrandir Narrow"/>
              </a:rPr>
              <a:t>0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, and therefore the</a:t>
            </a:r>
            <a:r>
              <a:rPr lang="en-US" sz="3824">
                <a:solidFill>
                  <a:srgbClr val="233DFF"/>
                </a:solidFill>
                <a:latin typeface="Agrandir Narrow"/>
              </a:rPr>
              <a:t> IOU 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would also be </a:t>
            </a:r>
            <a:r>
              <a:rPr lang="en-US" sz="3824">
                <a:solidFill>
                  <a:srgbClr val="233DFF"/>
                </a:solidFill>
                <a:latin typeface="Agrandir Narrow"/>
              </a:rPr>
              <a:t>0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>
              <a:lnSpc>
                <a:spcPts val="5927"/>
              </a:lnSpc>
            </a:pPr>
          </a:p>
          <a:p>
            <a:pPr marL="825618" indent="-412809" lvl="1">
              <a:lnSpc>
                <a:spcPts val="5927"/>
              </a:lnSpc>
              <a:buFont typeface="Arial"/>
              <a:buChar char="•"/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In case there are </a:t>
            </a:r>
            <a:r>
              <a:rPr lang="en-US" sz="3824">
                <a:solidFill>
                  <a:srgbClr val="233DFF"/>
                </a:solidFill>
                <a:latin typeface="Agrandir Narrow"/>
              </a:rPr>
              <a:t>2 boxes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 that </a:t>
            </a:r>
            <a:r>
              <a:rPr lang="en-US" sz="3824">
                <a:solidFill>
                  <a:srgbClr val="233DFF"/>
                </a:solidFill>
                <a:latin typeface="Agrandir Narrow"/>
              </a:rPr>
              <a:t>completely overlap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, </a:t>
            </a:r>
            <a:r>
              <a:rPr lang="en-US" sz="3824">
                <a:solidFill>
                  <a:srgbClr val="233DFF"/>
                </a:solidFill>
                <a:latin typeface="Agrandir Narrow"/>
              </a:rPr>
              <a:t>the area of the intersection 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would be </a:t>
            </a:r>
            <a:r>
              <a:rPr lang="en-US" sz="3824">
                <a:solidFill>
                  <a:srgbClr val="233DFF"/>
                </a:solidFill>
                <a:latin typeface="Agrandir Narrow"/>
              </a:rPr>
              <a:t>equal to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 </a:t>
            </a:r>
            <a:r>
              <a:rPr lang="en-US" sz="3824">
                <a:solidFill>
                  <a:srgbClr val="233DFF"/>
                </a:solidFill>
                <a:latin typeface="Agrandir Narrow"/>
              </a:rPr>
              <a:t>the area of their union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, and therefore the </a:t>
            </a:r>
            <a:r>
              <a:rPr lang="en-US" sz="3824">
                <a:solidFill>
                  <a:srgbClr val="233DFF"/>
                </a:solidFill>
                <a:latin typeface="Agrandir Narrow"/>
              </a:rPr>
              <a:t>IOU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 would be </a:t>
            </a:r>
            <a:r>
              <a:rPr lang="en-US" sz="3824">
                <a:solidFill>
                  <a:srgbClr val="233DFF"/>
                </a:solidFill>
                <a:latin typeface="Agrandir Narrow"/>
              </a:rPr>
              <a:t>1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246360" y="3598887"/>
            <a:ext cx="7605581" cy="570418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9231803" y="3598887"/>
            <a:ext cx="6706471" cy="570418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049150" y="214663"/>
            <a:ext cx="8189699" cy="684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50A30"/>
                </a:solidFill>
                <a:latin typeface="Agrandir Narrow Bold"/>
              </a:rPr>
              <a:t>Code to compute IoU in Python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4517" y="1795116"/>
            <a:ext cx="14040192" cy="1292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0"/>
              </a:lnSpc>
              <a:spcBef>
                <a:spcPct val="0"/>
              </a:spcBef>
            </a:pPr>
            <a:r>
              <a:rPr lang="en-US" sz="3478">
                <a:solidFill>
                  <a:srgbClr val="050A30"/>
                </a:solidFill>
                <a:latin typeface="Agrandir Narrow Bold"/>
              </a:rPr>
              <a:t> Let's write a function in python to calculate the IOU of the</a:t>
            </a:r>
            <a:r>
              <a:rPr lang="en-US" sz="3478">
                <a:solidFill>
                  <a:srgbClr val="008037"/>
                </a:solidFill>
                <a:latin typeface="Agrandir Narrow Bold"/>
              </a:rPr>
              <a:t> green</a:t>
            </a:r>
            <a:r>
              <a:rPr lang="en-US" sz="3478">
                <a:solidFill>
                  <a:srgbClr val="050A30"/>
                </a:solidFill>
                <a:latin typeface="Agrandir Narrow Bold"/>
              </a:rPr>
              <a:t> and the</a:t>
            </a:r>
            <a:r>
              <a:rPr lang="en-US" sz="3478">
                <a:solidFill>
                  <a:srgbClr val="004AAD"/>
                </a:solidFill>
                <a:latin typeface="Agrandir Narrow Bold"/>
              </a:rPr>
              <a:t> blue box</a:t>
            </a:r>
            <a:r>
              <a:rPr lang="en-US" sz="3478">
                <a:solidFill>
                  <a:srgbClr val="050A30"/>
                </a:solidFill>
                <a:latin typeface="Agrandir Narrow Bold"/>
              </a:rPr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2238" y="1377256"/>
            <a:ext cx="8970735" cy="724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4952" indent="-342476" lvl="1">
              <a:lnSpc>
                <a:spcPts val="3807"/>
              </a:lnSpc>
              <a:buFont typeface="Arial"/>
              <a:buChar char="•"/>
            </a:pPr>
            <a:r>
              <a:rPr lang="en-US" sz="3172">
                <a:solidFill>
                  <a:srgbClr val="000000"/>
                </a:solidFill>
                <a:latin typeface="Agrandir Narrow"/>
              </a:rPr>
              <a:t>The function</a:t>
            </a:r>
            <a:r>
              <a:rPr lang="en-US" sz="3172">
                <a:solidFill>
                  <a:srgbClr val="233DFF"/>
                </a:solidFill>
                <a:latin typeface="Agrandir Narrow Bold"/>
              </a:rPr>
              <a:t> IOU</a:t>
            </a:r>
            <a:r>
              <a:rPr lang="en-US" sz="3172">
                <a:solidFill>
                  <a:srgbClr val="000000"/>
                </a:solidFill>
                <a:latin typeface="Agrandir Narrow"/>
              </a:rPr>
              <a:t> takes in</a:t>
            </a:r>
            <a:r>
              <a:rPr lang="en-US" sz="3172">
                <a:solidFill>
                  <a:srgbClr val="000000"/>
                </a:solidFill>
                <a:latin typeface="Agrandir Narrow Bold"/>
              </a:rPr>
              <a:t> </a:t>
            </a:r>
            <a:r>
              <a:rPr lang="en-US" sz="3172">
                <a:solidFill>
                  <a:srgbClr val="233DFF"/>
                </a:solidFill>
                <a:latin typeface="Agrandir Narrow Bold"/>
              </a:rPr>
              <a:t>2 boxes</a:t>
            </a:r>
            <a:r>
              <a:rPr lang="en-US" sz="3172">
                <a:solidFill>
                  <a:srgbClr val="000000"/>
                </a:solidFill>
                <a:latin typeface="Agrandir Narrow"/>
              </a:rPr>
              <a:t>, </a:t>
            </a:r>
            <a:r>
              <a:rPr lang="en-US" sz="3172">
                <a:solidFill>
                  <a:srgbClr val="008037"/>
                </a:solidFill>
                <a:latin typeface="Agrandir Narrow Bold"/>
              </a:rPr>
              <a:t>box1</a:t>
            </a:r>
            <a:r>
              <a:rPr lang="en-US" sz="3172">
                <a:solidFill>
                  <a:srgbClr val="000000"/>
                </a:solidFill>
                <a:latin typeface="Agrandir Narrow"/>
              </a:rPr>
              <a:t> and </a:t>
            </a:r>
            <a:r>
              <a:rPr lang="en-US" sz="3172">
                <a:solidFill>
                  <a:srgbClr val="FF1616"/>
                </a:solidFill>
                <a:latin typeface="Agrandir Narrow Bold"/>
              </a:rPr>
              <a:t>box2</a:t>
            </a:r>
            <a:r>
              <a:rPr lang="en-US" sz="3172">
                <a:solidFill>
                  <a:srgbClr val="000000"/>
                </a:solidFill>
                <a:latin typeface="Agrandir Narrow"/>
              </a:rPr>
              <a:t> as input. The data in each box is a list containing </a:t>
            </a:r>
            <a:r>
              <a:rPr lang="en-US" sz="3172">
                <a:solidFill>
                  <a:srgbClr val="233DFF"/>
                </a:solidFill>
                <a:latin typeface="Agrandir Narrow Bold"/>
              </a:rPr>
              <a:t>[x1, y1, x2, y2]</a:t>
            </a:r>
            <a:r>
              <a:rPr lang="en-US" sz="3172">
                <a:solidFill>
                  <a:srgbClr val="000000"/>
                </a:solidFill>
                <a:latin typeface="Agrandir Narrow"/>
              </a:rPr>
              <a:t>, which is the top left, and bottom right coordinates.</a:t>
            </a:r>
          </a:p>
          <a:p>
            <a:pPr algn="just">
              <a:lnSpc>
                <a:spcPts val="3807"/>
              </a:lnSpc>
            </a:pPr>
          </a:p>
          <a:p>
            <a:pPr algn="just" marL="684952" indent="-342476" lvl="1">
              <a:lnSpc>
                <a:spcPts val="3807"/>
              </a:lnSpc>
              <a:buFont typeface="Arial"/>
              <a:buChar char="•"/>
            </a:pPr>
            <a:r>
              <a:rPr lang="en-US" sz="3172">
                <a:solidFill>
                  <a:srgbClr val="000000"/>
                </a:solidFill>
                <a:latin typeface="Agrandir Narrow"/>
              </a:rPr>
              <a:t>We find the </a:t>
            </a:r>
            <a:r>
              <a:rPr lang="en-US" sz="3172">
                <a:solidFill>
                  <a:srgbClr val="233DFF"/>
                </a:solidFill>
                <a:latin typeface="Agrandir Narrow Bold"/>
              </a:rPr>
              <a:t>area of the intersection</a:t>
            </a:r>
            <a:r>
              <a:rPr lang="en-US" sz="3172">
                <a:solidFill>
                  <a:srgbClr val="000000"/>
                </a:solidFill>
                <a:latin typeface="Agrandir Narrow"/>
              </a:rPr>
              <a:t>, followed by </a:t>
            </a:r>
            <a:r>
              <a:rPr lang="en-US" sz="3172">
                <a:solidFill>
                  <a:srgbClr val="233DFF"/>
                </a:solidFill>
                <a:latin typeface="Agrandir Narrow Bold"/>
              </a:rPr>
              <a:t>the area of the union</a:t>
            </a:r>
            <a:r>
              <a:rPr lang="en-US" sz="3172">
                <a:solidFill>
                  <a:srgbClr val="000000"/>
                </a:solidFill>
                <a:latin typeface="Agrandir Narrow"/>
              </a:rPr>
              <a:t>, as described earlier.</a:t>
            </a:r>
          </a:p>
          <a:p>
            <a:pPr algn="just">
              <a:lnSpc>
                <a:spcPts val="3807"/>
              </a:lnSpc>
            </a:pPr>
          </a:p>
          <a:p>
            <a:pPr algn="just" marL="684952" indent="-342476" lvl="1">
              <a:lnSpc>
                <a:spcPts val="3807"/>
              </a:lnSpc>
              <a:buFont typeface="Arial"/>
              <a:buChar char="•"/>
            </a:pPr>
            <a:r>
              <a:rPr lang="en-US" sz="3172">
                <a:solidFill>
                  <a:srgbClr val="000000"/>
                </a:solidFill>
                <a:latin typeface="Agrandir Narrow"/>
              </a:rPr>
              <a:t>The </a:t>
            </a:r>
            <a:r>
              <a:rPr lang="en-US" sz="3172">
                <a:solidFill>
                  <a:srgbClr val="233DFF"/>
                </a:solidFill>
                <a:latin typeface="Agrandir Narrow Bold"/>
              </a:rPr>
              <a:t>abs function</a:t>
            </a:r>
            <a:r>
              <a:rPr lang="en-US" sz="3172">
                <a:solidFill>
                  <a:srgbClr val="000000"/>
                </a:solidFill>
                <a:latin typeface="Agrandir Narrow"/>
              </a:rPr>
              <a:t> is an </a:t>
            </a:r>
            <a:r>
              <a:rPr lang="en-US" sz="3172">
                <a:solidFill>
                  <a:srgbClr val="233DFF"/>
                </a:solidFill>
                <a:latin typeface="Agrandir Narrow Bold"/>
              </a:rPr>
              <a:t>inbuilt function</a:t>
            </a:r>
            <a:r>
              <a:rPr lang="en-US" sz="3172">
                <a:solidFill>
                  <a:srgbClr val="000000"/>
                </a:solidFill>
                <a:latin typeface="Agrandir Narrow"/>
              </a:rPr>
              <a:t> in python to calculate the </a:t>
            </a:r>
            <a:r>
              <a:rPr lang="en-US" sz="3172">
                <a:solidFill>
                  <a:srgbClr val="233DFF"/>
                </a:solidFill>
                <a:latin typeface="Agrandir Narrow Bold"/>
              </a:rPr>
              <a:t>modulus</a:t>
            </a:r>
            <a:r>
              <a:rPr lang="en-US" sz="3172">
                <a:solidFill>
                  <a:srgbClr val="000000"/>
                </a:solidFill>
                <a:latin typeface="Agrandir Narrow"/>
              </a:rPr>
              <a:t>. This ensures we never end up with a </a:t>
            </a:r>
            <a:r>
              <a:rPr lang="en-US" sz="3172">
                <a:solidFill>
                  <a:srgbClr val="233DFF"/>
                </a:solidFill>
                <a:latin typeface="Agrandir Narrow Bold"/>
              </a:rPr>
              <a:t>negative width or height</a:t>
            </a:r>
            <a:r>
              <a:rPr lang="en-US" sz="3172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 algn="just">
              <a:lnSpc>
                <a:spcPts val="3807"/>
              </a:lnSpc>
            </a:pPr>
          </a:p>
          <a:p>
            <a:pPr algn="just" marL="684952" indent="-342476" lvl="1">
              <a:lnSpc>
                <a:spcPts val="3807"/>
              </a:lnSpc>
              <a:buFont typeface="Arial"/>
              <a:buChar char="•"/>
            </a:pPr>
            <a:r>
              <a:rPr lang="en-US" sz="3172">
                <a:solidFill>
                  <a:srgbClr val="000000"/>
                </a:solidFill>
                <a:latin typeface="Agrandir Narrow"/>
              </a:rPr>
              <a:t>The </a:t>
            </a:r>
            <a:r>
              <a:rPr lang="en-US" sz="3172">
                <a:solidFill>
                  <a:srgbClr val="233DFF"/>
                </a:solidFill>
                <a:latin typeface="Agrandir Narrow Bold"/>
              </a:rPr>
              <a:t>IOU</a:t>
            </a:r>
            <a:r>
              <a:rPr lang="en-US" sz="3172">
                <a:solidFill>
                  <a:srgbClr val="000000"/>
                </a:solidFill>
                <a:latin typeface="Agrandir Narrow"/>
              </a:rPr>
              <a:t> returned is a value of </a:t>
            </a:r>
            <a:r>
              <a:rPr lang="en-US" sz="3172">
                <a:solidFill>
                  <a:srgbClr val="233DFF"/>
                </a:solidFill>
                <a:latin typeface="Agrandir Narrow Bold"/>
              </a:rPr>
              <a:t>type float</a:t>
            </a:r>
            <a:r>
              <a:rPr lang="en-US" sz="3172">
                <a:solidFill>
                  <a:srgbClr val="000000"/>
                </a:solidFill>
                <a:latin typeface="Agrandir Narrow"/>
              </a:rPr>
              <a:t>, that lies between </a:t>
            </a:r>
            <a:r>
              <a:rPr lang="en-US" sz="3172">
                <a:solidFill>
                  <a:srgbClr val="233DFF"/>
                </a:solidFill>
                <a:latin typeface="Agrandir Narrow Bold"/>
              </a:rPr>
              <a:t>0 and 1</a:t>
            </a:r>
            <a:r>
              <a:rPr lang="en-US" sz="3172">
                <a:solidFill>
                  <a:srgbClr val="000000"/>
                </a:solidFill>
                <a:latin typeface="Agrandir Narrow"/>
              </a:rPr>
              <a:t>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835899" y="1691261"/>
            <a:ext cx="6706471" cy="570418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0291" y="8125020"/>
            <a:ext cx="1684907" cy="17103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99608" y="8626518"/>
            <a:ext cx="2888785" cy="221905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54899" y="6036228"/>
            <a:ext cx="850914" cy="85091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631289" y="3364155"/>
            <a:ext cx="14039669" cy="285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52"/>
              </a:lnSpc>
            </a:pPr>
            <a:r>
              <a:rPr lang="en-US" sz="4299">
                <a:solidFill>
                  <a:srgbClr val="233DFF"/>
                </a:solidFill>
                <a:latin typeface="Agrandir Narrow Bold"/>
              </a:rPr>
              <a:t>Non max suppression</a:t>
            </a:r>
            <a:r>
              <a:rPr lang="en-US" sz="4299">
                <a:solidFill>
                  <a:srgbClr val="12229D"/>
                </a:solidFill>
                <a:latin typeface="Agrandir Narrow Bold"/>
              </a:rPr>
              <a:t> is a technique used mainly in object detection that aims at selecting the best bounding box out of a set of overlapping boxes.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50012" y="1418814"/>
            <a:ext cx="8787976" cy="102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  <a:spcBef>
                <a:spcPct val="0"/>
              </a:spcBef>
            </a:pPr>
            <a:r>
              <a:rPr lang="en-US" sz="5698">
                <a:solidFill>
                  <a:srgbClr val="050A30"/>
                </a:solidFill>
                <a:latin typeface="Agrandir Narrow Bold"/>
              </a:rPr>
              <a:t>NMS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847355" y="2891662"/>
            <a:ext cx="6593290" cy="659329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723900"/>
            <a:ext cx="16509573" cy="171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3"/>
              </a:lnSpc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In the following image, the aim of non max suppression would be to remove the</a:t>
            </a:r>
            <a:r>
              <a:rPr lang="en-US" sz="3824">
                <a:solidFill>
                  <a:srgbClr val="FFDE59"/>
                </a:solidFill>
                <a:latin typeface="Agrandir Narrow Bold"/>
              </a:rPr>
              <a:t> yellow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, and </a:t>
            </a:r>
            <a:r>
              <a:rPr lang="en-US" sz="3824">
                <a:solidFill>
                  <a:srgbClr val="004AAD"/>
                </a:solidFill>
                <a:latin typeface="Agrandir Narrow Bold"/>
              </a:rPr>
              <a:t>blue 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boxes, so that we are left with only the </a:t>
            </a:r>
            <a:r>
              <a:rPr lang="en-US" sz="3824">
                <a:solidFill>
                  <a:srgbClr val="008037"/>
                </a:solidFill>
                <a:latin typeface="Agrandir Narrow Bold"/>
              </a:rPr>
              <a:t>green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 box.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75915"/>
            <a:ext cx="16519178" cy="8277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8"/>
              </a:lnSpc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Explaining the terms used:</a:t>
            </a:r>
          </a:p>
          <a:p>
            <a:pPr>
              <a:lnSpc>
                <a:spcPts val="4588"/>
              </a:lnSpc>
            </a:pPr>
          </a:p>
          <a:p>
            <a:pPr marL="825618" indent="-412809" lvl="1">
              <a:lnSpc>
                <a:spcPts val="6233"/>
              </a:lnSpc>
              <a:buFont typeface="Arial"/>
              <a:buChar char="•"/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The format for each bounding box that we will use is as follows:</a:t>
            </a:r>
          </a:p>
          <a:p>
            <a:pPr>
              <a:lnSpc>
                <a:spcPts val="6233"/>
              </a:lnSpc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         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bbox = [x1, y1, x2, y2, class, confidence].</a:t>
            </a:r>
          </a:p>
          <a:p>
            <a:pPr>
              <a:lnSpc>
                <a:spcPts val="6233"/>
              </a:lnSpc>
            </a:pPr>
          </a:p>
          <a:p>
            <a:pPr marL="825618" indent="-412809" lvl="1">
              <a:lnSpc>
                <a:spcPts val="6233"/>
              </a:lnSpc>
              <a:buFont typeface="Arial"/>
              <a:buChar char="•"/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Let us assume that for this particular image we have a list 3 bounding boxes; </a:t>
            </a:r>
          </a:p>
          <a:p>
            <a:pPr>
              <a:lnSpc>
                <a:spcPts val="6233"/>
              </a:lnSpc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       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 i.e bbox_list = [blue_box, yellow_box, green_box].</a:t>
            </a:r>
          </a:p>
          <a:p>
            <a:pPr>
              <a:lnSpc>
                <a:spcPts val="6233"/>
              </a:lnSpc>
            </a:pPr>
          </a:p>
          <a:p>
            <a:pPr marL="825618" indent="-412809" lvl="1">
              <a:lnSpc>
                <a:spcPts val="6233"/>
              </a:lnSpc>
              <a:buFont typeface="Arial"/>
              <a:buChar char="•"/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green_box = [x1, y1, x2, y2, ”Cat”, 0.9]</a:t>
            </a:r>
          </a:p>
          <a:p>
            <a:pPr>
              <a:lnSpc>
                <a:spcPts val="6233"/>
              </a:lnSpc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        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yellow_box = [x5, y5, x6, y6, ”Cat”, 0.75]</a:t>
            </a:r>
          </a:p>
          <a:p>
            <a:pPr>
              <a:lnSpc>
                <a:spcPts val="6233"/>
              </a:lnSpc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         blue_box = [x3, y3, x4, y4, ”Cat”, 0.85]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350" y="872761"/>
            <a:ext cx="17145596" cy="8385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6"/>
              </a:lnSpc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Stage 1 (Initial removal of boxes):</a:t>
            </a:r>
          </a:p>
          <a:p>
            <a:pPr>
              <a:lnSpc>
                <a:spcPts val="5086"/>
              </a:lnSpc>
            </a:pPr>
          </a:p>
          <a:p>
            <a:pPr marL="825618" indent="-412809" lvl="1">
              <a:lnSpc>
                <a:spcPts val="5086"/>
              </a:lnSpc>
              <a:buFont typeface="Arial"/>
              <a:buChar char="•"/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As the first step in NMS, we sort the boxes in descending order of confidences. This gives us:</a:t>
            </a:r>
          </a:p>
          <a:p>
            <a:pPr>
              <a:lnSpc>
                <a:spcPts val="5086"/>
              </a:lnSpc>
            </a:pPr>
          </a:p>
          <a:p>
            <a:pPr>
              <a:lnSpc>
                <a:spcPts val="5086"/>
              </a:lnSpc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       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 bbox_list = [</a:t>
            </a:r>
            <a:r>
              <a:rPr lang="en-US" sz="3824">
                <a:solidFill>
                  <a:srgbClr val="008037"/>
                </a:solidFill>
                <a:latin typeface="Agrandir Narrow Bold"/>
              </a:rPr>
              <a:t>green_box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, </a:t>
            </a:r>
            <a:r>
              <a:rPr lang="en-US" sz="3824">
                <a:solidFill>
                  <a:srgbClr val="004AAD"/>
                </a:solidFill>
                <a:latin typeface="Agrandir Narrow Bold"/>
              </a:rPr>
              <a:t>blue_box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, </a:t>
            </a:r>
            <a:r>
              <a:rPr lang="en-US" sz="3824">
                <a:solidFill>
                  <a:srgbClr val="FFDE59"/>
                </a:solidFill>
                <a:latin typeface="Agrandir Narrow Bold"/>
              </a:rPr>
              <a:t>yellow_box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]</a:t>
            </a:r>
          </a:p>
          <a:p>
            <a:pPr>
              <a:lnSpc>
                <a:spcPts val="5086"/>
              </a:lnSpc>
            </a:pPr>
          </a:p>
          <a:p>
            <a:pPr algn="just" marL="825618" indent="-412809" lvl="1">
              <a:lnSpc>
                <a:spcPts val="5086"/>
              </a:lnSpc>
              <a:buFont typeface="Arial"/>
              <a:buChar char="•"/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We then define a confidence threshold. Any box that has a confidence below this threshold will be removed. For this example, let us assume a confidence threshold of 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0.8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. Using this threshold, we would remove the yellow box as its confidence is 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&lt; 0.8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. This leaves us with:</a:t>
            </a:r>
          </a:p>
          <a:p>
            <a:pPr>
              <a:lnSpc>
                <a:spcPts val="5086"/>
              </a:lnSpc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        </a:t>
            </a:r>
          </a:p>
          <a:p>
            <a:pPr>
              <a:lnSpc>
                <a:spcPts val="5086"/>
              </a:lnSpc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        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 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bbox_list = [</a:t>
            </a:r>
            <a:r>
              <a:rPr lang="en-US" sz="3824">
                <a:solidFill>
                  <a:srgbClr val="008037"/>
                </a:solidFill>
                <a:latin typeface="Agrandir Narrow Bold"/>
              </a:rPr>
              <a:t>green_box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, </a:t>
            </a:r>
            <a:r>
              <a:rPr lang="en-US" sz="3824">
                <a:solidFill>
                  <a:srgbClr val="004AAD"/>
                </a:solidFill>
                <a:latin typeface="Agrandir Narrow Bold"/>
              </a:rPr>
              <a:t>blue_box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]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842834"/>
            <a:ext cx="17259300" cy="475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Conventions used in specifying a bounding box:</a:t>
            </a:r>
          </a:p>
          <a:p>
            <a:pPr>
              <a:lnSpc>
                <a:spcPts val="4588"/>
              </a:lnSpc>
              <a:spcBef>
                <a:spcPct val="0"/>
              </a:spcBef>
            </a:pPr>
          </a:p>
          <a:p>
            <a:pPr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There are 2 main conventions followed when representing bounding boxes:</a:t>
            </a:r>
          </a:p>
          <a:p>
            <a:pPr>
              <a:lnSpc>
                <a:spcPts val="4588"/>
              </a:lnSpc>
              <a:spcBef>
                <a:spcPct val="0"/>
              </a:spcBef>
            </a:pPr>
          </a:p>
          <a:p>
            <a:pPr marL="825618" indent="-412809" lvl="1">
              <a:lnSpc>
                <a:spcPts val="4588"/>
              </a:lnSpc>
              <a:buFont typeface="Arial"/>
              <a:buChar char="•"/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Specifying the box with respect to the coordinates of its top left, and the bottom right point.</a:t>
            </a:r>
          </a:p>
          <a:p>
            <a:pPr>
              <a:lnSpc>
                <a:spcPts val="4588"/>
              </a:lnSpc>
            </a:pPr>
          </a:p>
          <a:p>
            <a:pPr marL="825618" indent="-412809" lvl="1">
              <a:lnSpc>
                <a:spcPts val="4588"/>
              </a:lnSpc>
              <a:buFont typeface="Arial"/>
              <a:buChar char="•"/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Specifying the box with respect to its center, and its width and height.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6887" y="353385"/>
            <a:ext cx="16352413" cy="876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72"/>
              </a:lnSpc>
              <a:spcBef>
                <a:spcPct val="0"/>
              </a:spcBef>
            </a:pPr>
            <a:r>
              <a:rPr lang="en-US" sz="3643">
                <a:solidFill>
                  <a:srgbClr val="000000"/>
                </a:solidFill>
                <a:latin typeface="Agrandir Narrow Bold"/>
              </a:rPr>
              <a:t>Stage 2 (IOU Comparision of boxes):</a:t>
            </a:r>
          </a:p>
          <a:p>
            <a:pPr algn="just">
              <a:lnSpc>
                <a:spcPts val="3412"/>
              </a:lnSpc>
              <a:spcBef>
                <a:spcPct val="0"/>
              </a:spcBef>
            </a:pPr>
          </a:p>
          <a:p>
            <a:pPr algn="just" marL="613969" indent="-306985" lvl="1">
              <a:lnSpc>
                <a:spcPts val="3412"/>
              </a:lnSpc>
              <a:buFont typeface="Arial"/>
              <a:buChar char="•"/>
            </a:pPr>
            <a:r>
              <a:rPr lang="en-US" sz="2843">
                <a:solidFill>
                  <a:srgbClr val="000000"/>
                </a:solidFill>
                <a:latin typeface="Agrandir Narrow"/>
              </a:rPr>
              <a:t>Since the boxes are in </a:t>
            </a:r>
            <a:r>
              <a:rPr lang="en-US" sz="2843">
                <a:solidFill>
                  <a:srgbClr val="000000"/>
                </a:solidFill>
                <a:latin typeface="Agrandir Narrow Bold"/>
              </a:rPr>
              <a:t>descending order of confidence</a:t>
            </a:r>
            <a:r>
              <a:rPr lang="en-US" sz="2843">
                <a:solidFill>
                  <a:srgbClr val="000000"/>
                </a:solidFill>
                <a:latin typeface="Agrandir Narrow"/>
              </a:rPr>
              <a:t>, we know that the </a:t>
            </a:r>
            <a:r>
              <a:rPr lang="en-US" sz="2843">
                <a:solidFill>
                  <a:srgbClr val="000000"/>
                </a:solidFill>
                <a:latin typeface="Agrandir Narrow Bold"/>
              </a:rPr>
              <a:t>first box</a:t>
            </a:r>
            <a:r>
              <a:rPr lang="en-US" sz="2843">
                <a:solidFill>
                  <a:srgbClr val="000000"/>
                </a:solidFill>
                <a:latin typeface="Agrandir Narrow"/>
              </a:rPr>
              <a:t> in the list has the </a:t>
            </a:r>
            <a:r>
              <a:rPr lang="en-US" sz="2843">
                <a:solidFill>
                  <a:srgbClr val="000000"/>
                </a:solidFill>
                <a:latin typeface="Agrandir Narrow Bold"/>
              </a:rPr>
              <a:t>highest confidence</a:t>
            </a:r>
            <a:r>
              <a:rPr lang="en-US" sz="2843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 algn="just">
              <a:lnSpc>
                <a:spcPts val="3412"/>
              </a:lnSpc>
            </a:pPr>
          </a:p>
          <a:p>
            <a:pPr algn="just" marL="657148" indent="-328574" lvl="1">
              <a:lnSpc>
                <a:spcPts val="3652"/>
              </a:lnSpc>
              <a:buFont typeface="Arial"/>
              <a:buChar char="•"/>
            </a:pPr>
            <a:r>
              <a:rPr lang="en-US" sz="3043">
                <a:solidFill>
                  <a:srgbClr val="000000"/>
                </a:solidFill>
                <a:latin typeface="Agrandir Narrow"/>
              </a:rPr>
              <a:t>We </a:t>
            </a:r>
            <a:r>
              <a:rPr lang="en-US" sz="3043">
                <a:solidFill>
                  <a:srgbClr val="000000"/>
                </a:solidFill>
                <a:latin typeface="Agrandir Narrow Bold"/>
              </a:rPr>
              <a:t>remove</a:t>
            </a:r>
            <a:r>
              <a:rPr lang="en-US" sz="3043">
                <a:solidFill>
                  <a:srgbClr val="000000"/>
                </a:solidFill>
                <a:latin typeface="Agrandir Narrow"/>
              </a:rPr>
              <a:t> this </a:t>
            </a:r>
            <a:r>
              <a:rPr lang="en-US" sz="3043">
                <a:solidFill>
                  <a:srgbClr val="000000"/>
                </a:solidFill>
                <a:latin typeface="Agrandir Narrow Bold"/>
              </a:rPr>
              <a:t>first box</a:t>
            </a:r>
            <a:r>
              <a:rPr lang="en-US" sz="3043">
                <a:solidFill>
                  <a:srgbClr val="000000"/>
                </a:solidFill>
                <a:latin typeface="Agrandir Narrow"/>
              </a:rPr>
              <a:t> from </a:t>
            </a:r>
            <a:r>
              <a:rPr lang="en-US" sz="3043">
                <a:solidFill>
                  <a:srgbClr val="000000"/>
                </a:solidFill>
                <a:latin typeface="Agrandir Narrow Bold"/>
              </a:rPr>
              <a:t>the list</a:t>
            </a:r>
            <a:r>
              <a:rPr lang="en-US" sz="3043">
                <a:solidFill>
                  <a:srgbClr val="000000"/>
                </a:solidFill>
                <a:latin typeface="Agrandir Narrow"/>
              </a:rPr>
              <a:t> and </a:t>
            </a:r>
            <a:r>
              <a:rPr lang="en-US" sz="3043">
                <a:solidFill>
                  <a:srgbClr val="000000"/>
                </a:solidFill>
                <a:latin typeface="Agrandir Narrow Bold"/>
              </a:rPr>
              <a:t>add it to a new list</a:t>
            </a:r>
            <a:r>
              <a:rPr lang="en-US" sz="3043">
                <a:solidFill>
                  <a:srgbClr val="000000"/>
                </a:solidFill>
                <a:latin typeface="Agrandir Narrow"/>
              </a:rPr>
              <a:t>. In our case we would remove the </a:t>
            </a:r>
            <a:r>
              <a:rPr lang="en-US" sz="3043">
                <a:solidFill>
                  <a:srgbClr val="000000"/>
                </a:solidFill>
                <a:latin typeface="Agrandir Narrow Bold"/>
              </a:rPr>
              <a:t>green box</a:t>
            </a:r>
            <a:r>
              <a:rPr lang="en-US" sz="3043">
                <a:solidFill>
                  <a:srgbClr val="000000"/>
                </a:solidFill>
                <a:latin typeface="Agrandir Narrow"/>
              </a:rPr>
              <a:t>, and put it into a new list, say </a:t>
            </a:r>
            <a:r>
              <a:rPr lang="en-US" sz="3043">
                <a:solidFill>
                  <a:srgbClr val="000000"/>
                </a:solidFill>
                <a:latin typeface="Agrandir Narrow Bold"/>
              </a:rPr>
              <a:t>bbox_list_new</a:t>
            </a:r>
            <a:r>
              <a:rPr lang="en-US" sz="3043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 algn="just">
              <a:lnSpc>
                <a:spcPts val="3652"/>
              </a:lnSpc>
            </a:pPr>
          </a:p>
          <a:p>
            <a:pPr algn="just" marL="657148" indent="-328574" lvl="1">
              <a:lnSpc>
                <a:spcPts val="3652"/>
              </a:lnSpc>
              <a:buFont typeface="Arial"/>
              <a:buChar char="•"/>
            </a:pPr>
            <a:r>
              <a:rPr lang="en-US" sz="3043">
                <a:solidFill>
                  <a:srgbClr val="000000"/>
                </a:solidFill>
                <a:latin typeface="Agrandir Narrow"/>
              </a:rPr>
              <a:t>At this stage, we define an </a:t>
            </a:r>
            <a:r>
              <a:rPr lang="en-US" sz="3043">
                <a:solidFill>
                  <a:srgbClr val="000000"/>
                </a:solidFill>
                <a:latin typeface="Agrandir Narrow Bold"/>
              </a:rPr>
              <a:t>additional threshold for IOU</a:t>
            </a:r>
            <a:r>
              <a:rPr lang="en-US" sz="3043">
                <a:solidFill>
                  <a:srgbClr val="000000"/>
                </a:solidFill>
                <a:latin typeface="Agrandir Narrow"/>
              </a:rPr>
              <a:t>. This threshold is used </a:t>
            </a:r>
            <a:r>
              <a:rPr lang="en-US" sz="3043">
                <a:solidFill>
                  <a:srgbClr val="000000"/>
                </a:solidFill>
                <a:latin typeface="Agrandir Narrow Bold"/>
              </a:rPr>
              <a:t>to remove boxes that have a high overlap</a:t>
            </a:r>
            <a:r>
              <a:rPr lang="en-US" sz="3043">
                <a:solidFill>
                  <a:srgbClr val="000000"/>
                </a:solidFill>
                <a:latin typeface="Agrandir Narrow"/>
              </a:rPr>
              <a:t>. </a:t>
            </a:r>
          </a:p>
          <a:p>
            <a:pPr algn="just">
              <a:lnSpc>
                <a:spcPts val="3652"/>
              </a:lnSpc>
            </a:pPr>
          </a:p>
          <a:p>
            <a:pPr algn="just" marL="657148" indent="-328574" lvl="1">
              <a:lnSpc>
                <a:spcPts val="3652"/>
              </a:lnSpc>
              <a:buFont typeface="Arial"/>
              <a:buChar char="•"/>
            </a:pPr>
            <a:r>
              <a:rPr lang="en-US" sz="3043">
                <a:solidFill>
                  <a:srgbClr val="000000"/>
                </a:solidFill>
                <a:latin typeface="Agrandir Narrow"/>
              </a:rPr>
              <a:t>The reasoning behind it is as follows: If two boxes have a </a:t>
            </a:r>
            <a:r>
              <a:rPr lang="en-US" sz="3043">
                <a:solidFill>
                  <a:srgbClr val="000000"/>
                </a:solidFill>
                <a:latin typeface="Agrandir Narrow Bold"/>
              </a:rPr>
              <a:t>significant amount of overlap</a:t>
            </a:r>
            <a:r>
              <a:rPr lang="en-US" sz="3043">
                <a:solidFill>
                  <a:srgbClr val="000000"/>
                </a:solidFill>
                <a:latin typeface="Agrandir Narrow"/>
              </a:rPr>
              <a:t>, and </a:t>
            </a:r>
            <a:r>
              <a:rPr lang="en-US" sz="3043">
                <a:solidFill>
                  <a:srgbClr val="000000"/>
                </a:solidFill>
                <a:latin typeface="Agrandir Narrow Bold"/>
              </a:rPr>
              <a:t>they also belong to the same class</a:t>
            </a:r>
            <a:r>
              <a:rPr lang="en-US" sz="3043">
                <a:solidFill>
                  <a:srgbClr val="000000"/>
                </a:solidFill>
                <a:latin typeface="Agrandir Narrow"/>
              </a:rPr>
              <a:t>,  it is highly likely that both the boxes are covering the </a:t>
            </a:r>
            <a:r>
              <a:rPr lang="en-US" sz="3043">
                <a:solidFill>
                  <a:srgbClr val="000000"/>
                </a:solidFill>
                <a:latin typeface="Agrandir Narrow Bold"/>
              </a:rPr>
              <a:t>same object</a:t>
            </a:r>
            <a:r>
              <a:rPr lang="en-US" sz="3043">
                <a:solidFill>
                  <a:srgbClr val="000000"/>
                </a:solidFill>
                <a:latin typeface="Agrandir Narrow"/>
              </a:rPr>
              <a:t> </a:t>
            </a:r>
          </a:p>
          <a:p>
            <a:pPr algn="just">
              <a:lnSpc>
                <a:spcPts val="3652"/>
              </a:lnSpc>
            </a:pPr>
          </a:p>
          <a:p>
            <a:pPr algn="just" marL="657148" indent="-328574" lvl="1">
              <a:lnSpc>
                <a:spcPts val="3652"/>
              </a:lnSpc>
              <a:buFont typeface="Arial"/>
              <a:buChar char="•"/>
            </a:pPr>
            <a:r>
              <a:rPr lang="en-US" sz="3043">
                <a:solidFill>
                  <a:srgbClr val="000000"/>
                </a:solidFill>
                <a:latin typeface="Agrandir Narrow"/>
              </a:rPr>
              <a:t>Since the aim is to have </a:t>
            </a:r>
            <a:r>
              <a:rPr lang="en-US" sz="3043">
                <a:solidFill>
                  <a:srgbClr val="000000"/>
                </a:solidFill>
                <a:latin typeface="Agrandir Narrow Bold"/>
              </a:rPr>
              <a:t>one box per object</a:t>
            </a:r>
            <a:r>
              <a:rPr lang="en-US" sz="3043">
                <a:solidFill>
                  <a:srgbClr val="000000"/>
                </a:solidFill>
                <a:latin typeface="Agrandir Narrow"/>
              </a:rPr>
              <a:t>, we try</a:t>
            </a:r>
            <a:r>
              <a:rPr lang="en-US" sz="3043">
                <a:solidFill>
                  <a:srgbClr val="000000"/>
                </a:solidFill>
                <a:latin typeface="Agrandir Narrow Bold"/>
              </a:rPr>
              <a:t> to remove the box that has a lower confidence.</a:t>
            </a:r>
          </a:p>
          <a:p>
            <a:pPr algn="just">
              <a:lnSpc>
                <a:spcPts val="3652"/>
              </a:lnSpc>
            </a:pPr>
          </a:p>
          <a:p>
            <a:pPr algn="just" marL="657148" indent="-328574" lvl="1">
              <a:lnSpc>
                <a:spcPts val="3652"/>
              </a:lnSpc>
              <a:buFont typeface="Arial"/>
              <a:buChar char="•"/>
            </a:pPr>
            <a:r>
              <a:rPr lang="en-US" sz="3043">
                <a:solidFill>
                  <a:srgbClr val="000000"/>
                </a:solidFill>
                <a:latin typeface="Agrandir Narrow"/>
              </a:rPr>
              <a:t>For our example, let's say that our</a:t>
            </a:r>
            <a:r>
              <a:rPr lang="en-US" sz="3043">
                <a:solidFill>
                  <a:srgbClr val="000000"/>
                </a:solidFill>
                <a:latin typeface="Agrandir Narrow Bold"/>
              </a:rPr>
              <a:t> IOU threshold</a:t>
            </a:r>
            <a:r>
              <a:rPr lang="en-US" sz="3043">
                <a:solidFill>
                  <a:srgbClr val="000000"/>
                </a:solidFill>
                <a:latin typeface="Agrandir Narrow"/>
              </a:rPr>
              <a:t> is</a:t>
            </a:r>
            <a:r>
              <a:rPr lang="en-US" sz="3043">
                <a:solidFill>
                  <a:srgbClr val="000000"/>
                </a:solidFill>
                <a:latin typeface="Agrandir Narrow Bold"/>
              </a:rPr>
              <a:t> 0.5</a:t>
            </a:r>
            <a:r>
              <a:rPr lang="en-US" sz="3043">
                <a:solidFill>
                  <a:srgbClr val="000000"/>
                </a:solidFill>
                <a:latin typeface="Agrandir Narrow"/>
              </a:rPr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151" b="0"/>
          <a:stretch>
            <a:fillRect/>
          </a:stretch>
        </p:blipFill>
        <p:spPr>
          <a:xfrm flipH="false" flipV="false" rot="0">
            <a:off x="6179964" y="2772282"/>
            <a:ext cx="6384073" cy="680253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95648" y="1365717"/>
            <a:ext cx="15696705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After removing the 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Yellow box , we are left with the green and blue box.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13" t="0" r="6313" b="0"/>
          <a:stretch>
            <a:fillRect/>
          </a:stretch>
        </p:blipFill>
        <p:spPr>
          <a:xfrm flipH="false" flipV="false" rot="0">
            <a:off x="10937274" y="1028700"/>
            <a:ext cx="6322026" cy="723567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9727" y="514483"/>
            <a:ext cx="8958672" cy="850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6721" indent="-358360" lvl="1">
              <a:lnSpc>
                <a:spcPts val="4481"/>
              </a:lnSpc>
              <a:buFont typeface="Arial"/>
              <a:buChar char="•"/>
            </a:pPr>
            <a:r>
              <a:rPr lang="en-US" sz="3319">
                <a:solidFill>
                  <a:srgbClr val="000000"/>
                </a:solidFill>
                <a:latin typeface="Agrandir Narrow"/>
              </a:rPr>
              <a:t>We now start calculating the</a:t>
            </a:r>
            <a:r>
              <a:rPr lang="en-US" sz="3319">
                <a:solidFill>
                  <a:srgbClr val="000000"/>
                </a:solidFill>
                <a:latin typeface="Agrandir Narrow Bold"/>
              </a:rPr>
              <a:t> IOU</a:t>
            </a:r>
            <a:r>
              <a:rPr lang="en-US" sz="3319">
                <a:solidFill>
                  <a:srgbClr val="000000"/>
                </a:solidFill>
                <a:latin typeface="Agrandir Narrow"/>
              </a:rPr>
              <a:t> of the </a:t>
            </a:r>
            <a:r>
              <a:rPr lang="en-US" sz="3319">
                <a:solidFill>
                  <a:srgbClr val="008037"/>
                </a:solidFill>
                <a:latin typeface="Agrandir Narrow Bold"/>
              </a:rPr>
              <a:t>green box</a:t>
            </a:r>
            <a:r>
              <a:rPr lang="en-US" sz="3319">
                <a:solidFill>
                  <a:srgbClr val="000000"/>
                </a:solidFill>
                <a:latin typeface="Agrandir Narrow"/>
              </a:rPr>
              <a:t> with every remaining box in the </a:t>
            </a:r>
            <a:r>
              <a:rPr lang="en-US" sz="3319">
                <a:solidFill>
                  <a:srgbClr val="000000"/>
                </a:solidFill>
                <a:latin typeface="Agrandir Narrow Bold"/>
              </a:rPr>
              <a:t>bbox_list</a:t>
            </a:r>
            <a:r>
              <a:rPr lang="en-US" sz="3319">
                <a:solidFill>
                  <a:srgbClr val="000000"/>
                </a:solidFill>
                <a:latin typeface="Agrandir Narrow"/>
              </a:rPr>
              <a:t> that also has </a:t>
            </a:r>
            <a:r>
              <a:rPr lang="en-US" sz="3319">
                <a:solidFill>
                  <a:srgbClr val="000000"/>
                </a:solidFill>
                <a:latin typeface="Agrandir Narrow Bold"/>
              </a:rPr>
              <a:t>the same class</a:t>
            </a:r>
            <a:r>
              <a:rPr lang="en-US" sz="3319">
                <a:solidFill>
                  <a:srgbClr val="000000"/>
                </a:solidFill>
                <a:latin typeface="Agrandir Narrow"/>
              </a:rPr>
              <a:t>. In our case we would calculate the</a:t>
            </a:r>
            <a:r>
              <a:rPr lang="en-US" sz="3319">
                <a:solidFill>
                  <a:srgbClr val="000000"/>
                </a:solidFill>
                <a:latin typeface="Agrandir Narrow Bold"/>
              </a:rPr>
              <a:t> IOU </a:t>
            </a:r>
            <a:r>
              <a:rPr lang="en-US" sz="3319">
                <a:solidFill>
                  <a:srgbClr val="000000"/>
                </a:solidFill>
                <a:latin typeface="Agrandir Narrow"/>
              </a:rPr>
              <a:t>of the</a:t>
            </a:r>
            <a:r>
              <a:rPr lang="en-US" sz="3319">
                <a:solidFill>
                  <a:srgbClr val="008037"/>
                </a:solidFill>
                <a:latin typeface="Agrandir Narrow Bold"/>
              </a:rPr>
              <a:t> green box </a:t>
            </a:r>
            <a:r>
              <a:rPr lang="en-US" sz="3319">
                <a:solidFill>
                  <a:srgbClr val="000000"/>
                </a:solidFill>
                <a:latin typeface="Agrandir Narrow"/>
              </a:rPr>
              <a:t>only with the </a:t>
            </a:r>
            <a:r>
              <a:rPr lang="en-US" sz="3319">
                <a:solidFill>
                  <a:srgbClr val="004AAD"/>
                </a:solidFill>
                <a:latin typeface="Agrandir Narrow Bold"/>
              </a:rPr>
              <a:t>blue box</a:t>
            </a:r>
            <a:r>
              <a:rPr lang="en-US" sz="3319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 algn="just">
              <a:lnSpc>
                <a:spcPts val="4481"/>
              </a:lnSpc>
            </a:pPr>
          </a:p>
          <a:p>
            <a:pPr algn="just" marL="716721" indent="-358360" lvl="1">
              <a:lnSpc>
                <a:spcPts val="4481"/>
              </a:lnSpc>
              <a:buFont typeface="Arial"/>
              <a:buChar char="•"/>
            </a:pPr>
            <a:r>
              <a:rPr lang="en-US" sz="3319">
                <a:solidFill>
                  <a:srgbClr val="000000"/>
                </a:solidFill>
                <a:latin typeface="Agrandir Narrow"/>
              </a:rPr>
              <a:t>If the </a:t>
            </a:r>
            <a:r>
              <a:rPr lang="en-US" sz="3319">
                <a:solidFill>
                  <a:srgbClr val="000000"/>
                </a:solidFill>
                <a:latin typeface="Agrandir Narrow Bold"/>
              </a:rPr>
              <a:t>IOU</a:t>
            </a:r>
            <a:r>
              <a:rPr lang="en-US" sz="3319">
                <a:solidFill>
                  <a:srgbClr val="000000"/>
                </a:solidFill>
                <a:latin typeface="Agrandir Narrow"/>
              </a:rPr>
              <a:t> of the </a:t>
            </a:r>
            <a:r>
              <a:rPr lang="en-US" sz="3319">
                <a:solidFill>
                  <a:srgbClr val="008037"/>
                </a:solidFill>
                <a:latin typeface="Agrandir Narrow Bold"/>
              </a:rPr>
              <a:t>green box</a:t>
            </a:r>
            <a:r>
              <a:rPr lang="en-US" sz="3319">
                <a:solidFill>
                  <a:srgbClr val="000000"/>
                </a:solidFill>
                <a:latin typeface="Agrandir Narrow"/>
              </a:rPr>
              <a:t> and the </a:t>
            </a:r>
            <a:r>
              <a:rPr lang="en-US" sz="3319">
                <a:solidFill>
                  <a:srgbClr val="004AAD"/>
                </a:solidFill>
                <a:latin typeface="Agrandir Narrow Bold"/>
              </a:rPr>
              <a:t>blue box</a:t>
            </a:r>
            <a:r>
              <a:rPr lang="en-US" sz="3319">
                <a:solidFill>
                  <a:srgbClr val="000000"/>
                </a:solidFill>
                <a:latin typeface="Agrandir Narrow"/>
              </a:rPr>
              <a:t> is greater than the </a:t>
            </a:r>
            <a:r>
              <a:rPr lang="en-US" sz="3319">
                <a:solidFill>
                  <a:srgbClr val="000000"/>
                </a:solidFill>
                <a:latin typeface="Agrandir Narrow Bold"/>
              </a:rPr>
              <a:t>threshold</a:t>
            </a:r>
            <a:r>
              <a:rPr lang="en-US" sz="3319">
                <a:solidFill>
                  <a:srgbClr val="000000"/>
                </a:solidFill>
                <a:latin typeface="Agrandir Narrow"/>
              </a:rPr>
              <a:t> we defined of </a:t>
            </a:r>
            <a:r>
              <a:rPr lang="en-US" sz="3319">
                <a:solidFill>
                  <a:srgbClr val="000000"/>
                </a:solidFill>
                <a:latin typeface="Agrandir Narrow Bold"/>
              </a:rPr>
              <a:t>0.5,</a:t>
            </a:r>
            <a:r>
              <a:rPr lang="en-US" sz="3319">
                <a:solidFill>
                  <a:srgbClr val="000000"/>
                </a:solidFill>
                <a:latin typeface="Agrandir Narrow"/>
              </a:rPr>
              <a:t> we would remove the </a:t>
            </a:r>
            <a:r>
              <a:rPr lang="en-US" sz="3319">
                <a:solidFill>
                  <a:srgbClr val="004AAD"/>
                </a:solidFill>
                <a:latin typeface="Agrandir Narrow Bold"/>
              </a:rPr>
              <a:t>blue box</a:t>
            </a:r>
            <a:r>
              <a:rPr lang="en-US" sz="3319">
                <a:solidFill>
                  <a:srgbClr val="000000"/>
                </a:solidFill>
                <a:latin typeface="Agrandir Narrow"/>
              </a:rPr>
              <a:t>, since it has a </a:t>
            </a:r>
            <a:r>
              <a:rPr lang="en-US" sz="3319">
                <a:solidFill>
                  <a:srgbClr val="004AAD"/>
                </a:solidFill>
                <a:latin typeface="Agrandir Narrow Bold"/>
              </a:rPr>
              <a:t>lower confidence</a:t>
            </a:r>
            <a:r>
              <a:rPr lang="en-US" sz="3319">
                <a:solidFill>
                  <a:srgbClr val="000000"/>
                </a:solidFill>
                <a:latin typeface="Agrandir Narrow"/>
              </a:rPr>
              <a:t>, and also has a </a:t>
            </a:r>
            <a:r>
              <a:rPr lang="en-US" sz="3319">
                <a:solidFill>
                  <a:srgbClr val="000000"/>
                </a:solidFill>
                <a:latin typeface="Agrandir Narrow Bold"/>
              </a:rPr>
              <a:t>significant overlap</a:t>
            </a:r>
            <a:r>
              <a:rPr lang="en-US" sz="3319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 algn="just">
              <a:lnSpc>
                <a:spcPts val="4481"/>
              </a:lnSpc>
            </a:pPr>
          </a:p>
          <a:p>
            <a:pPr algn="just" marL="716721" indent="-358360" lvl="1">
              <a:lnSpc>
                <a:spcPts val="4481"/>
              </a:lnSpc>
              <a:buFont typeface="Arial"/>
              <a:buChar char="•"/>
            </a:pPr>
            <a:r>
              <a:rPr lang="en-US" sz="3319">
                <a:solidFill>
                  <a:srgbClr val="000000"/>
                </a:solidFill>
                <a:latin typeface="Agrandir Narrow"/>
              </a:rPr>
              <a:t>This procedure is </a:t>
            </a:r>
            <a:r>
              <a:rPr lang="en-US" sz="3319">
                <a:solidFill>
                  <a:srgbClr val="000000"/>
                </a:solidFill>
                <a:latin typeface="Agrandir Narrow Bold"/>
              </a:rPr>
              <a:t>repeated for every box</a:t>
            </a:r>
            <a:r>
              <a:rPr lang="en-US" sz="3319">
                <a:solidFill>
                  <a:srgbClr val="000000"/>
                </a:solidFill>
                <a:latin typeface="Agrandir Narrow"/>
              </a:rPr>
              <a:t> in the image, to end up with only unique boxes that also have</a:t>
            </a:r>
            <a:r>
              <a:rPr lang="en-US" sz="3319">
                <a:solidFill>
                  <a:srgbClr val="000000"/>
                </a:solidFill>
                <a:latin typeface="Agrandir Narrow Bold"/>
              </a:rPr>
              <a:t> a high confidence</a:t>
            </a:r>
            <a:r>
              <a:rPr lang="en-US" sz="3319">
                <a:solidFill>
                  <a:srgbClr val="000000"/>
                </a:solidFill>
                <a:latin typeface="Agrandir Narrow"/>
              </a:rPr>
              <a:t>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96869" y="150015"/>
            <a:ext cx="14390472" cy="972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95"/>
              </a:lnSpc>
            </a:pPr>
            <a:r>
              <a:rPr lang="en-US" sz="3623">
                <a:solidFill>
                  <a:srgbClr val="000000"/>
                </a:solidFill>
                <a:latin typeface="Agrandir Narrow Bold"/>
              </a:rPr>
              <a:t>Algorithm:</a:t>
            </a:r>
          </a:p>
          <a:p>
            <a:pPr algn="just">
              <a:lnSpc>
                <a:spcPts val="4347"/>
              </a:lnSpc>
            </a:pPr>
          </a:p>
          <a:p>
            <a:pPr algn="just" marL="782250" indent="-391125" lvl="1">
              <a:lnSpc>
                <a:spcPts val="5978"/>
              </a:lnSpc>
              <a:buFont typeface="Arial"/>
              <a:buChar char="•"/>
            </a:pPr>
            <a:r>
              <a:rPr lang="en-US" sz="3623">
                <a:solidFill>
                  <a:srgbClr val="000000"/>
                </a:solidFill>
                <a:latin typeface="Agrandir Narrow"/>
              </a:rPr>
              <a:t>Define a value for </a:t>
            </a:r>
            <a:r>
              <a:rPr lang="en-US" sz="3623">
                <a:solidFill>
                  <a:srgbClr val="000000"/>
                </a:solidFill>
                <a:latin typeface="Agrandir Narrow Bold"/>
              </a:rPr>
              <a:t>Confidence_Threshold</a:t>
            </a:r>
            <a:r>
              <a:rPr lang="en-US" sz="3623">
                <a:solidFill>
                  <a:srgbClr val="000000"/>
                </a:solidFill>
                <a:latin typeface="Agrandir Narrow"/>
              </a:rPr>
              <a:t>, and </a:t>
            </a:r>
            <a:r>
              <a:rPr lang="en-US" sz="3623">
                <a:solidFill>
                  <a:srgbClr val="000000"/>
                </a:solidFill>
                <a:latin typeface="Agrandir Narrow Bold"/>
              </a:rPr>
              <a:t>IOU_Threshold</a:t>
            </a:r>
            <a:r>
              <a:rPr lang="en-US" sz="3623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 algn="just" marL="782250" indent="-391125" lvl="1">
              <a:lnSpc>
                <a:spcPts val="5978"/>
              </a:lnSpc>
              <a:buFont typeface="Arial"/>
              <a:buChar char="•"/>
            </a:pPr>
            <a:r>
              <a:rPr lang="en-US" sz="3623">
                <a:solidFill>
                  <a:srgbClr val="000000"/>
                </a:solidFill>
                <a:latin typeface="Agrandir Narrow Bold"/>
              </a:rPr>
              <a:t>Sort</a:t>
            </a:r>
            <a:r>
              <a:rPr lang="en-US" sz="3623">
                <a:solidFill>
                  <a:srgbClr val="000000"/>
                </a:solidFill>
                <a:latin typeface="Agrandir Narrow"/>
              </a:rPr>
              <a:t> the </a:t>
            </a:r>
            <a:r>
              <a:rPr lang="en-US" sz="3623">
                <a:solidFill>
                  <a:srgbClr val="000000"/>
                </a:solidFill>
                <a:latin typeface="Agrandir Narrow Bold"/>
              </a:rPr>
              <a:t>bounding boxes</a:t>
            </a:r>
            <a:r>
              <a:rPr lang="en-US" sz="3623">
                <a:solidFill>
                  <a:srgbClr val="000000"/>
                </a:solidFill>
                <a:latin typeface="Agrandir Narrow"/>
              </a:rPr>
              <a:t> in a </a:t>
            </a:r>
            <a:r>
              <a:rPr lang="en-US" sz="3623">
                <a:solidFill>
                  <a:srgbClr val="000000"/>
                </a:solidFill>
                <a:latin typeface="Agrandir Narrow Bold"/>
              </a:rPr>
              <a:t>descending order of confidence</a:t>
            </a:r>
            <a:r>
              <a:rPr lang="en-US" sz="3623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 algn="just" marL="782250" indent="-391125" lvl="1">
              <a:lnSpc>
                <a:spcPts val="5978"/>
              </a:lnSpc>
              <a:buFont typeface="Arial"/>
              <a:buChar char="•"/>
            </a:pPr>
            <a:r>
              <a:rPr lang="en-US" sz="3623">
                <a:solidFill>
                  <a:srgbClr val="000000"/>
                </a:solidFill>
                <a:latin typeface="Agrandir Narrow Bold"/>
              </a:rPr>
              <a:t>Remove</a:t>
            </a:r>
            <a:r>
              <a:rPr lang="en-US" sz="3623">
                <a:solidFill>
                  <a:srgbClr val="000000"/>
                </a:solidFill>
                <a:latin typeface="Agrandir Narrow"/>
              </a:rPr>
              <a:t> boxes that have a confidence </a:t>
            </a:r>
            <a:r>
              <a:rPr lang="en-US" sz="3623">
                <a:solidFill>
                  <a:srgbClr val="000000"/>
                </a:solidFill>
                <a:latin typeface="Agrandir Narrow Bold"/>
              </a:rPr>
              <a:t>&lt; Confidence_Threshold.</a:t>
            </a:r>
          </a:p>
          <a:p>
            <a:pPr algn="just" marL="782250" indent="-391125" lvl="1">
              <a:lnSpc>
                <a:spcPts val="5978"/>
              </a:lnSpc>
              <a:buFont typeface="Arial"/>
              <a:buChar char="•"/>
            </a:pPr>
            <a:r>
              <a:rPr lang="en-US" sz="3623">
                <a:solidFill>
                  <a:srgbClr val="000000"/>
                </a:solidFill>
                <a:latin typeface="Agrandir Narrow"/>
              </a:rPr>
              <a:t>Loop over all the remaining boxes, starting first with the box that has </a:t>
            </a:r>
            <a:r>
              <a:rPr lang="en-US" sz="3623">
                <a:solidFill>
                  <a:srgbClr val="000000"/>
                </a:solidFill>
                <a:latin typeface="Agrandir Narrow Bold"/>
              </a:rPr>
              <a:t>highest confidence</a:t>
            </a:r>
            <a:r>
              <a:rPr lang="en-US" sz="3623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 algn="just" marL="782250" indent="-391125" lvl="1">
              <a:lnSpc>
                <a:spcPts val="5978"/>
              </a:lnSpc>
              <a:buFont typeface="Arial"/>
              <a:buChar char="•"/>
            </a:pPr>
            <a:r>
              <a:rPr lang="en-US" sz="3623">
                <a:solidFill>
                  <a:srgbClr val="000000"/>
                </a:solidFill>
                <a:latin typeface="Agrandir Narrow"/>
              </a:rPr>
              <a:t>Calculate the </a:t>
            </a:r>
            <a:r>
              <a:rPr lang="en-US" sz="3623">
                <a:solidFill>
                  <a:srgbClr val="000000"/>
                </a:solidFill>
                <a:latin typeface="Agrandir Narrow Bold"/>
              </a:rPr>
              <a:t>IOU of the current box</a:t>
            </a:r>
            <a:r>
              <a:rPr lang="en-US" sz="3623">
                <a:solidFill>
                  <a:srgbClr val="000000"/>
                </a:solidFill>
                <a:latin typeface="Agrandir Narrow"/>
              </a:rPr>
              <a:t>, with every remaining box that belongs to the same class.</a:t>
            </a:r>
          </a:p>
          <a:p>
            <a:pPr algn="just" marL="782250" indent="-391125" lvl="1">
              <a:lnSpc>
                <a:spcPts val="5978"/>
              </a:lnSpc>
              <a:buFont typeface="Arial"/>
              <a:buChar char="•"/>
            </a:pPr>
            <a:r>
              <a:rPr lang="en-US" sz="3623">
                <a:solidFill>
                  <a:srgbClr val="000000"/>
                </a:solidFill>
                <a:latin typeface="Agrandir Narrow"/>
              </a:rPr>
              <a:t>If the IOU of the 2 boxes </a:t>
            </a:r>
            <a:r>
              <a:rPr lang="en-US" sz="3623">
                <a:solidFill>
                  <a:srgbClr val="000000"/>
                </a:solidFill>
                <a:latin typeface="Agrandir Narrow Bold"/>
              </a:rPr>
              <a:t>&gt; IOU_Threshold</a:t>
            </a:r>
            <a:r>
              <a:rPr lang="en-US" sz="3623">
                <a:solidFill>
                  <a:srgbClr val="000000"/>
                </a:solidFill>
                <a:latin typeface="Agrandir Narrow"/>
              </a:rPr>
              <a:t>, </a:t>
            </a:r>
            <a:r>
              <a:rPr lang="en-US" sz="3623">
                <a:solidFill>
                  <a:srgbClr val="000000"/>
                </a:solidFill>
                <a:latin typeface="Agrandir Narrow Bold"/>
              </a:rPr>
              <a:t>remove the box</a:t>
            </a:r>
            <a:r>
              <a:rPr lang="en-US" sz="3623">
                <a:solidFill>
                  <a:srgbClr val="000000"/>
                </a:solidFill>
                <a:latin typeface="Agrandir Narrow"/>
              </a:rPr>
              <a:t> with a </a:t>
            </a:r>
            <a:r>
              <a:rPr lang="en-US" sz="3623">
                <a:solidFill>
                  <a:srgbClr val="000000"/>
                </a:solidFill>
                <a:latin typeface="Agrandir Narrow Bold"/>
              </a:rPr>
              <a:t>lower confidence</a:t>
            </a:r>
            <a:r>
              <a:rPr lang="en-US" sz="3623">
                <a:solidFill>
                  <a:srgbClr val="000000"/>
                </a:solidFill>
                <a:latin typeface="Agrandir Narrow"/>
              </a:rPr>
              <a:t> from our </a:t>
            </a:r>
            <a:r>
              <a:rPr lang="en-US" sz="3623">
                <a:solidFill>
                  <a:srgbClr val="000000"/>
                </a:solidFill>
                <a:latin typeface="Agrandir Narrow Bold"/>
              </a:rPr>
              <a:t>list of boxes</a:t>
            </a:r>
            <a:r>
              <a:rPr lang="en-US" sz="3623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 algn="just" marL="782250" indent="-391125" lvl="1">
              <a:lnSpc>
                <a:spcPts val="5978"/>
              </a:lnSpc>
              <a:buFont typeface="Arial"/>
              <a:buChar char="•"/>
            </a:pPr>
            <a:r>
              <a:rPr lang="en-US" sz="3623">
                <a:solidFill>
                  <a:srgbClr val="000000"/>
                </a:solidFill>
                <a:latin typeface="Agrandir Narrow"/>
              </a:rPr>
              <a:t>Repeat this operation until we have gone through </a:t>
            </a:r>
            <a:r>
              <a:rPr lang="en-US" sz="3623">
                <a:solidFill>
                  <a:srgbClr val="000000"/>
                </a:solidFill>
                <a:latin typeface="Agrandir Narrow Bold"/>
              </a:rPr>
              <a:t>all the boxes in the list</a:t>
            </a:r>
            <a:r>
              <a:rPr lang="en-US" sz="3623">
                <a:solidFill>
                  <a:srgbClr val="000000"/>
                </a:solidFill>
                <a:latin typeface="Agrandir Narrow"/>
              </a:rPr>
              <a:t>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733479" y="2555810"/>
            <a:ext cx="10086225" cy="702080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342900"/>
            <a:ext cx="1287959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Code: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2152" y="1633096"/>
            <a:ext cx="15837148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 The code below is the basic function to perform Non Max Suppression.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350" y="1751160"/>
            <a:ext cx="17259300" cy="2094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5"/>
              </a:lnSpc>
            </a:pPr>
            <a:r>
              <a:rPr lang="en-US" sz="3435">
                <a:solidFill>
                  <a:srgbClr val="000000"/>
                </a:solidFill>
                <a:latin typeface="Agrandir Narrow Bold"/>
              </a:rPr>
              <a:t>The function takes as input the list of boxes for the particular image, and a value for confidence threshold, and iou threshold. (We can set default values for them to be 0.7, and 0.4 respectively)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17751" y="4748213"/>
            <a:ext cx="11252498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def nms(boxes, conf_threshold=0.7, iou_threshold=0.4):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07700" y="703355"/>
            <a:ext cx="15951600" cy="359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We create 2 lists called 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bbox_list_thresholded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, and 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bbox_list_new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>
              <a:lnSpc>
                <a:spcPts val="4588"/>
              </a:lnSpc>
              <a:spcBef>
                <a:spcPct val="0"/>
              </a:spcBef>
            </a:pPr>
          </a:p>
          <a:p>
            <a:pPr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bbox_list_thresholded: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 Contains the new list of boxes after filtering low confidence boxes</a:t>
            </a:r>
          </a:p>
          <a:p>
            <a:pPr>
              <a:lnSpc>
                <a:spcPts val="4588"/>
              </a:lnSpc>
              <a:spcBef>
                <a:spcPct val="0"/>
              </a:spcBef>
            </a:pPr>
          </a:p>
          <a:p>
            <a:pPr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bbox_list_new: 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Contains the final list of boxes after performing NMS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60976" y="5347327"/>
            <a:ext cx="6117807" cy="150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8"/>
              </a:lnSpc>
            </a:pPr>
            <a:r>
              <a:rPr lang="en-US" sz="4524">
                <a:solidFill>
                  <a:srgbClr val="000000"/>
                </a:solidFill>
                <a:latin typeface="Agrandir Narrow"/>
              </a:rPr>
              <a:t>bbox_list_thresholded = []</a:t>
            </a:r>
          </a:p>
          <a:p>
            <a:pPr>
              <a:lnSpc>
                <a:spcPts val="5428"/>
              </a:lnSpc>
              <a:spcBef>
                <a:spcPct val="0"/>
              </a:spcBef>
            </a:pPr>
            <a:r>
              <a:rPr lang="en-US" sz="4524">
                <a:solidFill>
                  <a:srgbClr val="000000"/>
                </a:solidFill>
                <a:latin typeface="Agrandir Narrow"/>
              </a:rPr>
              <a:t>bbox_list_new = []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0879" y="186791"/>
            <a:ext cx="17366242" cy="8793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826" indent="-356413" lvl="1">
              <a:lnSpc>
                <a:spcPts val="4622"/>
              </a:lnSpc>
              <a:buFont typeface="Arial"/>
              <a:buChar char="•"/>
            </a:pPr>
            <a:r>
              <a:rPr lang="en-US" sz="3301">
                <a:solidFill>
                  <a:srgbClr val="000000"/>
                </a:solidFill>
                <a:latin typeface="Agrandir Narrow"/>
              </a:rPr>
              <a:t>We start </a:t>
            </a:r>
            <a:r>
              <a:rPr lang="en-US" sz="3301">
                <a:solidFill>
                  <a:srgbClr val="000000"/>
                </a:solidFill>
                <a:latin typeface="Agrandir Narrow Bold"/>
              </a:rPr>
              <a:t>Stage 1</a:t>
            </a:r>
            <a:r>
              <a:rPr lang="en-US" sz="3301">
                <a:solidFill>
                  <a:srgbClr val="000000"/>
                </a:solidFill>
                <a:latin typeface="Agrandir Narrow"/>
              </a:rPr>
              <a:t> by </a:t>
            </a:r>
            <a:r>
              <a:rPr lang="en-US" sz="3301">
                <a:solidFill>
                  <a:srgbClr val="000000"/>
                </a:solidFill>
                <a:latin typeface="Agrandir Narrow Bold"/>
              </a:rPr>
              <a:t>sorting the list of boxes</a:t>
            </a:r>
            <a:r>
              <a:rPr lang="en-US" sz="3301">
                <a:solidFill>
                  <a:srgbClr val="000000"/>
                </a:solidFill>
                <a:latin typeface="Agrandir Narrow"/>
              </a:rPr>
              <a:t> in </a:t>
            </a:r>
            <a:r>
              <a:rPr lang="en-US" sz="3301">
                <a:solidFill>
                  <a:srgbClr val="000000"/>
                </a:solidFill>
                <a:latin typeface="Agrandir Narrow Bold"/>
              </a:rPr>
              <a:t>descending order of confidence</a:t>
            </a:r>
            <a:r>
              <a:rPr lang="en-US" sz="3301">
                <a:solidFill>
                  <a:srgbClr val="000000"/>
                </a:solidFill>
                <a:latin typeface="Agrandir Narrow"/>
              </a:rPr>
              <a:t>, and store the new list in the variable </a:t>
            </a:r>
            <a:r>
              <a:rPr lang="en-US" sz="3301">
                <a:solidFill>
                  <a:srgbClr val="000000"/>
                </a:solidFill>
                <a:latin typeface="Agrandir Narrow Bold"/>
              </a:rPr>
              <a:t>boxes_sorted</a:t>
            </a:r>
            <a:r>
              <a:rPr lang="en-US" sz="3301">
                <a:solidFill>
                  <a:srgbClr val="000000"/>
                </a:solidFill>
                <a:latin typeface="Agrandir Narrow"/>
              </a:rPr>
              <a:t>. </a:t>
            </a:r>
          </a:p>
          <a:p>
            <a:pPr algn="just">
              <a:lnSpc>
                <a:spcPts val="4622"/>
              </a:lnSpc>
            </a:pPr>
          </a:p>
          <a:p>
            <a:pPr algn="just" marL="712826" indent="-356413" lvl="1">
              <a:lnSpc>
                <a:spcPts val="4622"/>
              </a:lnSpc>
              <a:buFont typeface="Arial"/>
              <a:buChar char="•"/>
            </a:pPr>
            <a:r>
              <a:rPr lang="en-US" sz="3301">
                <a:solidFill>
                  <a:srgbClr val="000000"/>
                </a:solidFill>
                <a:latin typeface="Agrandir Narrow"/>
              </a:rPr>
              <a:t>The inbuilt python function called </a:t>
            </a:r>
            <a:r>
              <a:rPr lang="en-US" sz="3301">
                <a:solidFill>
                  <a:srgbClr val="000000"/>
                </a:solidFill>
                <a:latin typeface="Agrandir Narrow Bold"/>
              </a:rPr>
              <a:t>sorted </a:t>
            </a:r>
            <a:r>
              <a:rPr lang="en-US" sz="3301">
                <a:solidFill>
                  <a:srgbClr val="000000"/>
                </a:solidFill>
                <a:latin typeface="Agrandir Narrow"/>
              </a:rPr>
              <a:t>iterates through our</a:t>
            </a:r>
            <a:r>
              <a:rPr lang="en-US" sz="3301">
                <a:solidFill>
                  <a:srgbClr val="000000"/>
                </a:solidFill>
                <a:latin typeface="Agrandir Narrow Bold"/>
              </a:rPr>
              <a:t> list of boxes</a:t>
            </a:r>
            <a:r>
              <a:rPr lang="en-US" sz="3301">
                <a:solidFill>
                  <a:srgbClr val="000000"/>
                </a:solidFill>
                <a:latin typeface="Agrandir Narrow"/>
              </a:rPr>
              <a:t>, and sorts it according to the keywords we specified. </a:t>
            </a:r>
          </a:p>
          <a:p>
            <a:pPr algn="just">
              <a:lnSpc>
                <a:spcPts val="4622"/>
              </a:lnSpc>
            </a:pPr>
          </a:p>
          <a:p>
            <a:pPr algn="just" marL="712826" indent="-356413" lvl="1">
              <a:lnSpc>
                <a:spcPts val="4622"/>
              </a:lnSpc>
              <a:buFont typeface="Arial"/>
              <a:buChar char="•"/>
            </a:pPr>
            <a:r>
              <a:rPr lang="en-US" sz="3301">
                <a:solidFill>
                  <a:srgbClr val="000000"/>
                </a:solidFill>
                <a:latin typeface="Agrandir Narrow"/>
              </a:rPr>
              <a:t>In our case, we specified a keyword </a:t>
            </a:r>
            <a:r>
              <a:rPr lang="en-US" sz="3301">
                <a:solidFill>
                  <a:srgbClr val="000000"/>
                </a:solidFill>
                <a:latin typeface="Agrandir Narrow Bold"/>
              </a:rPr>
              <a:t>reverse=True</a:t>
            </a:r>
            <a:r>
              <a:rPr lang="en-US" sz="3301">
                <a:solidFill>
                  <a:srgbClr val="000000"/>
                </a:solidFill>
                <a:latin typeface="Agrandir Narrow"/>
              </a:rPr>
              <a:t> to sort the list in </a:t>
            </a:r>
            <a:r>
              <a:rPr lang="en-US" sz="3301">
                <a:solidFill>
                  <a:srgbClr val="000000"/>
                </a:solidFill>
                <a:latin typeface="Agrandir Narrow Bold"/>
              </a:rPr>
              <a:t>descending order</a:t>
            </a:r>
            <a:r>
              <a:rPr lang="en-US" sz="3301">
                <a:solidFill>
                  <a:srgbClr val="000000"/>
                </a:solidFill>
                <a:latin typeface="Agrandir Narrow"/>
              </a:rPr>
              <a:t>. The second keyword </a:t>
            </a:r>
            <a:r>
              <a:rPr lang="en-US" sz="3301">
                <a:solidFill>
                  <a:srgbClr val="000000"/>
                </a:solidFill>
                <a:latin typeface="Agrandir Narrow Bold"/>
              </a:rPr>
              <a:t>key</a:t>
            </a:r>
            <a:r>
              <a:rPr lang="en-US" sz="3301">
                <a:solidFill>
                  <a:srgbClr val="000000"/>
                </a:solidFill>
                <a:latin typeface="Agrandir Narrow"/>
              </a:rPr>
              <a:t> specifies the</a:t>
            </a:r>
            <a:r>
              <a:rPr lang="en-US" sz="3301">
                <a:solidFill>
                  <a:srgbClr val="000000"/>
                </a:solidFill>
                <a:latin typeface="Agrandir Narrow Bold"/>
              </a:rPr>
              <a:t> constraint </a:t>
            </a:r>
            <a:r>
              <a:rPr lang="en-US" sz="3301">
                <a:solidFill>
                  <a:srgbClr val="000000"/>
                </a:solidFill>
                <a:latin typeface="Agrandir Narrow"/>
              </a:rPr>
              <a:t>we want to use for sorting. </a:t>
            </a:r>
          </a:p>
          <a:p>
            <a:pPr algn="just">
              <a:lnSpc>
                <a:spcPts val="4622"/>
              </a:lnSpc>
            </a:pPr>
          </a:p>
          <a:p>
            <a:pPr algn="just" marL="712826" indent="-356413" lvl="1">
              <a:lnSpc>
                <a:spcPts val="4622"/>
              </a:lnSpc>
              <a:buFont typeface="Arial"/>
              <a:buChar char="•"/>
            </a:pPr>
            <a:r>
              <a:rPr lang="en-US" sz="3301">
                <a:solidFill>
                  <a:srgbClr val="000000"/>
                </a:solidFill>
                <a:latin typeface="Agrandir Narrow"/>
              </a:rPr>
              <a:t>The </a:t>
            </a:r>
            <a:r>
              <a:rPr lang="en-US" sz="3301">
                <a:solidFill>
                  <a:srgbClr val="000000"/>
                </a:solidFill>
                <a:latin typeface="Agrandir Narrow Bold"/>
              </a:rPr>
              <a:t>lambda function</a:t>
            </a:r>
            <a:r>
              <a:rPr lang="en-US" sz="3301">
                <a:solidFill>
                  <a:srgbClr val="000000"/>
                </a:solidFill>
                <a:latin typeface="Agrandir Narrow"/>
              </a:rPr>
              <a:t> we use provides a</a:t>
            </a:r>
            <a:r>
              <a:rPr lang="en-US" sz="3301">
                <a:solidFill>
                  <a:srgbClr val="000000"/>
                </a:solidFill>
                <a:latin typeface="Agrandir Narrow Bold"/>
              </a:rPr>
              <a:t> mapping</a:t>
            </a:r>
            <a:r>
              <a:rPr lang="en-US" sz="3301">
                <a:solidFill>
                  <a:srgbClr val="000000"/>
                </a:solidFill>
                <a:latin typeface="Agrandir Narrow"/>
              </a:rPr>
              <a:t> that returns the </a:t>
            </a:r>
            <a:r>
              <a:rPr lang="en-US" sz="3301">
                <a:solidFill>
                  <a:srgbClr val="000000"/>
                </a:solidFill>
                <a:latin typeface="Agrandir Narrow Bold"/>
              </a:rPr>
              <a:t>5th element</a:t>
            </a:r>
            <a:r>
              <a:rPr lang="en-US" sz="3301">
                <a:solidFill>
                  <a:srgbClr val="000000"/>
                </a:solidFill>
                <a:latin typeface="Agrandir Narrow"/>
              </a:rPr>
              <a:t> of each </a:t>
            </a:r>
            <a:r>
              <a:rPr lang="en-US" sz="3301">
                <a:solidFill>
                  <a:srgbClr val="000000"/>
                </a:solidFill>
                <a:latin typeface="Agrandir Narrow Bold"/>
              </a:rPr>
              <a:t>bounding box(confidence)</a:t>
            </a:r>
            <a:r>
              <a:rPr lang="en-US" sz="3301">
                <a:solidFill>
                  <a:srgbClr val="000000"/>
                </a:solidFill>
                <a:latin typeface="Agrandir Narrow"/>
              </a:rPr>
              <a:t>. </a:t>
            </a:r>
          </a:p>
          <a:p>
            <a:pPr algn="just">
              <a:lnSpc>
                <a:spcPts val="4622"/>
              </a:lnSpc>
            </a:pPr>
          </a:p>
          <a:p>
            <a:pPr algn="just" marL="712826" indent="-356413" lvl="1">
              <a:lnSpc>
                <a:spcPts val="4622"/>
              </a:lnSpc>
              <a:buFont typeface="Arial"/>
              <a:buChar char="•"/>
            </a:pPr>
            <a:r>
              <a:rPr lang="en-US" sz="3301">
                <a:solidFill>
                  <a:srgbClr val="000000"/>
                </a:solidFill>
                <a:latin typeface="Agrandir Narrow"/>
              </a:rPr>
              <a:t>The sorted function while iterating through each box, would look at the lambda function, which would return the 5th element of the box(confidence), and this would be sorted in a reverse order.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84283" y="9153525"/>
            <a:ext cx="1328251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boxes_sorted = sorted(boxes, reverse=True, key = lambda x : x[5])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37287" b="0"/>
          <a:stretch>
            <a:fillRect/>
          </a:stretch>
        </p:blipFill>
        <p:spPr>
          <a:xfrm flipH="false" flipV="false" rot="0">
            <a:off x="3673091" y="4114241"/>
            <a:ext cx="10768101" cy="323038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2225915"/>
            <a:ext cx="1828800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We iterate over all the sorted boxes, and remove the boxes which have a confidence lower than the threshold we set(conf_threshold=0.7)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11697" y="5143500"/>
            <a:ext cx="11924010" cy="180501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96914" y="552329"/>
            <a:ext cx="13894172" cy="359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In Stage 2, we loop over all the boxes in the list of thresholded boxes(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bbox_list_thresholded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) one by one, till the list is emptied.</a:t>
            </a:r>
          </a:p>
          <a:p>
            <a:pPr>
              <a:lnSpc>
                <a:spcPts val="4588"/>
              </a:lnSpc>
              <a:spcBef>
                <a:spcPct val="0"/>
              </a:spcBef>
            </a:pPr>
          </a:p>
          <a:p>
            <a:pPr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We start off by removing(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pop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) the first box from this list(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current_box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), as it has the highest confidence, and append it to our final list (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bbox_list_new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).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91094" y="3100892"/>
            <a:ext cx="5536484" cy="554982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351126" y="3100892"/>
            <a:ext cx="5536484" cy="554982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45999" y="701087"/>
            <a:ext cx="6660551" cy="108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6"/>
              </a:lnSpc>
              <a:spcBef>
                <a:spcPct val="0"/>
              </a:spcBef>
            </a:pPr>
            <a:r>
              <a:rPr lang="en-US" sz="3271">
                <a:solidFill>
                  <a:srgbClr val="000000"/>
                </a:solidFill>
                <a:latin typeface="Agrandir Narrow"/>
              </a:rPr>
              <a:t>Bounding box specified with respect to its top left and bottom right points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53693" y="701087"/>
            <a:ext cx="6318363" cy="108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6"/>
              </a:lnSpc>
              <a:spcBef>
                <a:spcPct val="0"/>
              </a:spcBef>
            </a:pPr>
            <a:r>
              <a:rPr lang="en-US" sz="3271">
                <a:solidFill>
                  <a:srgbClr val="000000"/>
                </a:solidFill>
                <a:latin typeface="Agrandir Narrow"/>
              </a:rPr>
              <a:t>Bounding box specified with respect to its center coordinates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84835" y="6783261"/>
            <a:ext cx="10964802" cy="274120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36746" y="139327"/>
            <a:ext cx="15260979" cy="607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0645" indent="-385322" lvl="1">
              <a:lnSpc>
                <a:spcPts val="4283"/>
              </a:lnSpc>
              <a:buFont typeface="Arial"/>
              <a:buChar char="•"/>
            </a:pPr>
            <a:r>
              <a:rPr lang="en-US" sz="3569">
                <a:solidFill>
                  <a:srgbClr val="000000"/>
                </a:solidFill>
                <a:latin typeface="Agrandir Narrow"/>
              </a:rPr>
              <a:t>We then iterate over all the remaining boxes in the list </a:t>
            </a:r>
            <a:r>
              <a:rPr lang="en-US" sz="3569">
                <a:solidFill>
                  <a:srgbClr val="000000"/>
                </a:solidFill>
                <a:latin typeface="Agrandir Narrow Bold"/>
              </a:rPr>
              <a:t>bbox_list_thresholded</a:t>
            </a:r>
            <a:r>
              <a:rPr lang="en-US" sz="3569">
                <a:solidFill>
                  <a:srgbClr val="000000"/>
                </a:solidFill>
                <a:latin typeface="Agrandir Narrow"/>
              </a:rPr>
              <a:t>, and check whether they belong to the </a:t>
            </a:r>
            <a:r>
              <a:rPr lang="en-US" sz="3569">
                <a:solidFill>
                  <a:srgbClr val="000000"/>
                </a:solidFill>
                <a:latin typeface="Agrandir Narrow Bold"/>
              </a:rPr>
              <a:t>same class</a:t>
            </a:r>
            <a:r>
              <a:rPr lang="en-US" sz="3569">
                <a:solidFill>
                  <a:srgbClr val="000000"/>
                </a:solidFill>
                <a:latin typeface="Agrandir Narrow"/>
              </a:rPr>
              <a:t> as the </a:t>
            </a:r>
            <a:r>
              <a:rPr lang="en-US" sz="3569">
                <a:solidFill>
                  <a:srgbClr val="000000"/>
                </a:solidFill>
                <a:latin typeface="Agrandir Narrow Bold"/>
              </a:rPr>
              <a:t>current box</a:t>
            </a:r>
            <a:r>
              <a:rPr lang="en-US" sz="3569">
                <a:solidFill>
                  <a:srgbClr val="000000"/>
                </a:solidFill>
                <a:latin typeface="Agrandir Narrow"/>
              </a:rPr>
              <a:t>. (</a:t>
            </a:r>
            <a:r>
              <a:rPr lang="en-US" sz="3569">
                <a:solidFill>
                  <a:srgbClr val="000000"/>
                </a:solidFill>
                <a:latin typeface="Agrandir Narrow Bold"/>
              </a:rPr>
              <a:t>box[4]</a:t>
            </a:r>
            <a:r>
              <a:rPr lang="en-US" sz="3569">
                <a:solidFill>
                  <a:srgbClr val="000000"/>
                </a:solidFill>
                <a:latin typeface="Agrandir Narrow"/>
              </a:rPr>
              <a:t> corresponds to the class)</a:t>
            </a:r>
          </a:p>
          <a:p>
            <a:pPr algn="just">
              <a:lnSpc>
                <a:spcPts val="4283"/>
              </a:lnSpc>
            </a:pPr>
          </a:p>
          <a:p>
            <a:pPr algn="just" marL="770645" indent="-385322" lvl="1">
              <a:lnSpc>
                <a:spcPts val="4283"/>
              </a:lnSpc>
              <a:buFont typeface="Arial"/>
              <a:buChar char="•"/>
            </a:pPr>
            <a:r>
              <a:rPr lang="en-US" sz="3569">
                <a:solidFill>
                  <a:srgbClr val="000000"/>
                </a:solidFill>
                <a:latin typeface="Agrandir Narrow"/>
              </a:rPr>
              <a:t>In case the </a:t>
            </a:r>
            <a:r>
              <a:rPr lang="en-US" sz="3569">
                <a:solidFill>
                  <a:srgbClr val="000000"/>
                </a:solidFill>
                <a:latin typeface="Agrandir Narrow Bold"/>
              </a:rPr>
              <a:t>two boxes</a:t>
            </a:r>
            <a:r>
              <a:rPr lang="en-US" sz="3569">
                <a:solidFill>
                  <a:srgbClr val="000000"/>
                </a:solidFill>
                <a:latin typeface="Agrandir Narrow"/>
              </a:rPr>
              <a:t> belong to the</a:t>
            </a:r>
            <a:r>
              <a:rPr lang="en-US" sz="3569">
                <a:solidFill>
                  <a:srgbClr val="000000"/>
                </a:solidFill>
                <a:latin typeface="Agrandir Narrow Bold"/>
              </a:rPr>
              <a:t> same class</a:t>
            </a:r>
            <a:r>
              <a:rPr lang="en-US" sz="3569">
                <a:solidFill>
                  <a:srgbClr val="000000"/>
                </a:solidFill>
                <a:latin typeface="Agrandir Narrow"/>
              </a:rPr>
              <a:t>, we calculate the </a:t>
            </a:r>
            <a:r>
              <a:rPr lang="en-US" sz="3569">
                <a:solidFill>
                  <a:srgbClr val="000000"/>
                </a:solidFill>
                <a:latin typeface="Agrandir Narrow Bold"/>
              </a:rPr>
              <a:t>IOU </a:t>
            </a:r>
            <a:r>
              <a:rPr lang="en-US" sz="3569">
                <a:solidFill>
                  <a:srgbClr val="000000"/>
                </a:solidFill>
                <a:latin typeface="Agrandir Narrow"/>
              </a:rPr>
              <a:t>between these boxes (we pass </a:t>
            </a:r>
            <a:r>
              <a:rPr lang="en-US" sz="3569">
                <a:solidFill>
                  <a:srgbClr val="000000"/>
                </a:solidFill>
                <a:latin typeface="Agrandir Narrow Bold"/>
              </a:rPr>
              <a:t>box[:4</a:t>
            </a:r>
            <a:r>
              <a:rPr lang="en-US" sz="3569">
                <a:solidFill>
                  <a:srgbClr val="000000"/>
                </a:solidFill>
                <a:latin typeface="Agrandir Narrow"/>
              </a:rPr>
              <a:t>] to the IOU function as it corresponds to the values of </a:t>
            </a:r>
            <a:r>
              <a:rPr lang="en-US" sz="3569">
                <a:solidFill>
                  <a:srgbClr val="000000"/>
                </a:solidFill>
                <a:latin typeface="Agrandir Narrow Bold"/>
              </a:rPr>
              <a:t>(x1, y1, x2, y2)</a:t>
            </a:r>
            <a:r>
              <a:rPr lang="en-US" sz="3569">
                <a:solidFill>
                  <a:srgbClr val="000000"/>
                </a:solidFill>
                <a:latin typeface="Agrandir Narrow"/>
              </a:rPr>
              <a:t>, since our IOU function does not require</a:t>
            </a:r>
            <a:r>
              <a:rPr lang="en-US" sz="3569">
                <a:solidFill>
                  <a:srgbClr val="000000"/>
                </a:solidFill>
                <a:latin typeface="Agrandir Narrow Bold"/>
              </a:rPr>
              <a:t> class and confidence</a:t>
            </a:r>
            <a:r>
              <a:rPr lang="en-US" sz="3569">
                <a:solidFill>
                  <a:srgbClr val="000000"/>
                </a:solidFill>
                <a:latin typeface="Agrandir Narrow"/>
              </a:rPr>
              <a:t>).</a:t>
            </a:r>
          </a:p>
          <a:p>
            <a:pPr algn="just">
              <a:lnSpc>
                <a:spcPts val="4283"/>
              </a:lnSpc>
            </a:pPr>
          </a:p>
          <a:p>
            <a:pPr algn="just" marL="770645" indent="-385322" lvl="1">
              <a:lnSpc>
                <a:spcPts val="4283"/>
              </a:lnSpc>
              <a:buFont typeface="Arial"/>
              <a:buChar char="•"/>
            </a:pPr>
            <a:r>
              <a:rPr lang="en-US" sz="3569">
                <a:solidFill>
                  <a:srgbClr val="000000"/>
                </a:solidFill>
                <a:latin typeface="Agrandir Narrow"/>
              </a:rPr>
              <a:t>If the </a:t>
            </a:r>
            <a:r>
              <a:rPr lang="en-US" sz="3569">
                <a:solidFill>
                  <a:srgbClr val="000000"/>
                </a:solidFill>
                <a:latin typeface="Agrandir Narrow Bold"/>
              </a:rPr>
              <a:t>IOU &gt; iou_threshold</a:t>
            </a:r>
            <a:r>
              <a:rPr lang="en-US" sz="3569">
                <a:solidFill>
                  <a:srgbClr val="000000"/>
                </a:solidFill>
                <a:latin typeface="Agrandir Narrow"/>
              </a:rPr>
              <a:t>, we </a:t>
            </a:r>
            <a:r>
              <a:rPr lang="en-US" sz="3569">
                <a:solidFill>
                  <a:srgbClr val="000000"/>
                </a:solidFill>
                <a:latin typeface="Agrandir Narrow Bold"/>
              </a:rPr>
              <a:t>remove the box</a:t>
            </a:r>
            <a:r>
              <a:rPr lang="en-US" sz="3569">
                <a:solidFill>
                  <a:srgbClr val="000000"/>
                </a:solidFill>
                <a:latin typeface="Agrandir Narrow"/>
              </a:rPr>
              <a:t> from the list </a:t>
            </a:r>
            <a:r>
              <a:rPr lang="en-US" sz="3569">
                <a:solidFill>
                  <a:srgbClr val="000000"/>
                </a:solidFill>
                <a:latin typeface="Agrandir Narrow Bold"/>
              </a:rPr>
              <a:t>bbox_list_thresholded</a:t>
            </a:r>
            <a:r>
              <a:rPr lang="en-US" sz="3569">
                <a:solidFill>
                  <a:srgbClr val="000000"/>
                </a:solidFill>
                <a:latin typeface="Agrandir Narrow"/>
              </a:rPr>
              <a:t>, as this box is the one with </a:t>
            </a:r>
            <a:r>
              <a:rPr lang="en-US" sz="3569">
                <a:solidFill>
                  <a:srgbClr val="000000"/>
                </a:solidFill>
                <a:latin typeface="Agrandir Narrow Bold"/>
              </a:rPr>
              <a:t>lower confidence</a:t>
            </a:r>
            <a:r>
              <a:rPr lang="en-US" sz="3569">
                <a:solidFill>
                  <a:srgbClr val="000000"/>
                </a:solidFill>
                <a:latin typeface="Agrandir Narrow"/>
              </a:rPr>
              <a:t>.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743584" y="4311711"/>
            <a:ext cx="8800832" cy="110563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12627" y="2621042"/>
            <a:ext cx="14662746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We return the updated list of boxes, after the non max supression.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4299" y="6531448"/>
            <a:ext cx="16859403" cy="1762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8"/>
              </a:lnSpc>
              <a:spcBef>
                <a:spcPct val="0"/>
              </a:spcBef>
            </a:pPr>
            <a:r>
              <a:rPr lang="en-US" sz="3656">
                <a:solidFill>
                  <a:srgbClr val="000000"/>
                </a:solidFill>
                <a:latin typeface="Agrandir Narrow Bold"/>
              </a:rPr>
              <a:t>This procedure for non max suppression can be modified according to the application. For example the model YOLOV3 makes use of two sets of confidences as a thresholding measure. 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443752" y="2293376"/>
            <a:ext cx="11400496" cy="570024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319859" y="923925"/>
            <a:ext cx="11648282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NMS threshold for an image with 2 different classes.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350" y="1307513"/>
            <a:ext cx="17773650" cy="6815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Parameters used to define a bounding box:</a:t>
            </a:r>
          </a:p>
          <a:p>
            <a:pPr>
              <a:lnSpc>
                <a:spcPts val="4588"/>
              </a:lnSpc>
              <a:spcBef>
                <a:spcPct val="0"/>
              </a:spcBef>
            </a:pPr>
          </a:p>
          <a:p>
            <a:pPr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Depending on the convention followed, here are the main parameters that specify a bounding box:</a:t>
            </a:r>
          </a:p>
          <a:p>
            <a:pPr>
              <a:lnSpc>
                <a:spcPts val="4588"/>
              </a:lnSpc>
              <a:spcBef>
                <a:spcPct val="0"/>
              </a:spcBef>
            </a:pPr>
          </a:p>
          <a:p>
            <a:pPr marL="825618" indent="-412809" lvl="1">
              <a:lnSpc>
                <a:spcPts val="6156"/>
              </a:lnSpc>
              <a:buFont typeface="Arial"/>
              <a:buChar char="•"/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Class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: What is ithe object inside the box. Eg car, truck, person etc</a:t>
            </a:r>
          </a:p>
          <a:p>
            <a:pPr marL="825618" indent="-412809" lvl="1">
              <a:lnSpc>
                <a:spcPts val="6156"/>
              </a:lnSpc>
              <a:buFont typeface="Arial"/>
              <a:buChar char="•"/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(x1, y1):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 Corresponds to the x and y coordinate of the top left corner of the rectangle.</a:t>
            </a:r>
          </a:p>
          <a:p>
            <a:pPr marL="825618" indent="-412809" lvl="1">
              <a:lnSpc>
                <a:spcPts val="6156"/>
              </a:lnSpc>
              <a:buFont typeface="Arial"/>
              <a:buChar char="•"/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(x2, y2)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: Corresponds to the x and y coordinate of the bottom right corner of the rectangle.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74148"/>
            <a:ext cx="16744950" cy="6566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62"/>
              </a:lnSpc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4. 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(xc, yc)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: Corresponds to the x and y coordinate of the center of the bounding box.</a:t>
            </a:r>
          </a:p>
          <a:p>
            <a:pPr>
              <a:lnSpc>
                <a:spcPts val="5162"/>
              </a:lnSpc>
            </a:pPr>
          </a:p>
          <a:p>
            <a:pPr>
              <a:lnSpc>
                <a:spcPts val="5162"/>
              </a:lnSpc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5. 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Width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: Represents the width of the bounding box.</a:t>
            </a:r>
          </a:p>
          <a:p>
            <a:pPr>
              <a:lnSpc>
                <a:spcPts val="5162"/>
              </a:lnSpc>
            </a:pPr>
          </a:p>
          <a:p>
            <a:pPr>
              <a:lnSpc>
                <a:spcPts val="5162"/>
              </a:lnSpc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6. 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Height: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 Represents the height of the bounding box.</a:t>
            </a:r>
          </a:p>
          <a:p>
            <a:pPr>
              <a:lnSpc>
                <a:spcPts val="5162"/>
              </a:lnSpc>
            </a:pPr>
          </a:p>
          <a:p>
            <a:pPr>
              <a:lnSpc>
                <a:spcPts val="5162"/>
              </a:lnSpc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7. </a:t>
            </a:r>
            <a:r>
              <a:rPr lang="en-US" sz="3824">
                <a:solidFill>
                  <a:srgbClr val="000000"/>
                </a:solidFill>
                <a:latin typeface="Agrandir Narrow Bold"/>
              </a:rPr>
              <a:t>Confidence</a:t>
            </a:r>
            <a:r>
              <a:rPr lang="en-US" sz="3824">
                <a:solidFill>
                  <a:srgbClr val="000000"/>
                </a:solidFill>
                <a:latin typeface="Agrandir Narrow"/>
              </a:rPr>
              <a:t>: Indicates how likely the object is actually present in that box. </a:t>
            </a:r>
          </a:p>
          <a:p>
            <a:pPr>
              <a:lnSpc>
                <a:spcPts val="5162"/>
              </a:lnSpc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Eg a confidence of 0.9 would indicate that there is a 90% chance that object actually exists in that box.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7938" y="1552321"/>
            <a:ext cx="16492124" cy="533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 Bold"/>
              </a:rPr>
              <a:t>Converting between the conventions:</a:t>
            </a:r>
          </a:p>
          <a:p>
            <a:pPr>
              <a:lnSpc>
                <a:spcPts val="4588"/>
              </a:lnSpc>
              <a:spcBef>
                <a:spcPct val="0"/>
              </a:spcBef>
            </a:pPr>
          </a:p>
          <a:p>
            <a:pPr>
              <a:lnSpc>
                <a:spcPts val="4588"/>
              </a:lnSpc>
              <a:spcBef>
                <a:spcPct val="0"/>
              </a:spcBef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We can convert between the different forms of representing the bounding box, depending on our use case.</a:t>
            </a:r>
          </a:p>
          <a:p>
            <a:pPr>
              <a:lnSpc>
                <a:spcPts val="4588"/>
              </a:lnSpc>
              <a:spcBef>
                <a:spcPct val="0"/>
              </a:spcBef>
            </a:pPr>
          </a:p>
          <a:p>
            <a:pPr marL="825618" indent="-412809" lvl="1">
              <a:lnSpc>
                <a:spcPts val="4588"/>
              </a:lnSpc>
              <a:buFont typeface="Arial"/>
              <a:buChar char="•"/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xc = ( x1 + x2 ) / 2</a:t>
            </a:r>
          </a:p>
          <a:p>
            <a:pPr marL="825618" indent="-412809" lvl="1">
              <a:lnSpc>
                <a:spcPts val="4588"/>
              </a:lnSpc>
              <a:buFont typeface="Arial"/>
              <a:buChar char="•"/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yc = ( y1 + y2 ) / 2</a:t>
            </a:r>
          </a:p>
          <a:p>
            <a:pPr marL="825618" indent="-412809" lvl="1">
              <a:lnSpc>
                <a:spcPts val="4588"/>
              </a:lnSpc>
              <a:buFont typeface="Arial"/>
              <a:buChar char="•"/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width = ( x2 — x1)</a:t>
            </a:r>
          </a:p>
          <a:p>
            <a:pPr marL="825618" indent="-412809" lvl="1">
              <a:lnSpc>
                <a:spcPts val="4588"/>
              </a:lnSpc>
              <a:buFont typeface="Arial"/>
              <a:buChar char="•"/>
            </a:pPr>
            <a:r>
              <a:rPr lang="en-US" sz="3824">
                <a:solidFill>
                  <a:srgbClr val="000000"/>
                </a:solidFill>
                <a:latin typeface="Agrandir Narrow"/>
              </a:rPr>
              <a:t>height = (y2 — y1)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0291" y="8125020"/>
            <a:ext cx="1684907" cy="17103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99608" y="8626518"/>
            <a:ext cx="2888785" cy="221905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85156" y="4467004"/>
            <a:ext cx="850914" cy="85091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5936069" y="5416539"/>
            <a:ext cx="5690324" cy="4114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64517" y="2701914"/>
            <a:ext cx="14039669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 spc="-12">
                <a:solidFill>
                  <a:srgbClr val="12229D"/>
                </a:solidFill>
                <a:latin typeface="Agrandir Narrow Bold"/>
              </a:rPr>
              <a:t>IOU (Intersection over Union)</a:t>
            </a:r>
            <a:r>
              <a:rPr lang="en-US" sz="4299" spc="-12">
                <a:solidFill>
                  <a:srgbClr val="050A30"/>
                </a:solidFill>
                <a:latin typeface="Agrandir Narrow"/>
              </a:rPr>
              <a:t> is a term used to describe the extent of </a:t>
            </a:r>
            <a:r>
              <a:rPr lang="en-US" sz="4299" spc="-12">
                <a:solidFill>
                  <a:srgbClr val="050A30"/>
                </a:solidFill>
                <a:latin typeface="Agrandir Narrow Bold"/>
              </a:rPr>
              <a:t>overlap of two boxes</a:t>
            </a:r>
            <a:r>
              <a:rPr lang="en-US" sz="4299" spc="-12">
                <a:solidFill>
                  <a:srgbClr val="050A30"/>
                </a:solidFill>
                <a:latin typeface="Agrandir Narrow"/>
              </a:rPr>
              <a:t>. The </a:t>
            </a:r>
            <a:r>
              <a:rPr lang="en-US" sz="4299" spc="-12">
                <a:solidFill>
                  <a:srgbClr val="050A30"/>
                </a:solidFill>
                <a:latin typeface="Agrandir Narrow Bold"/>
              </a:rPr>
              <a:t>greater the region of overlap</a:t>
            </a:r>
            <a:r>
              <a:rPr lang="en-US" sz="4299" spc="-12">
                <a:solidFill>
                  <a:srgbClr val="050A30"/>
                </a:solidFill>
                <a:latin typeface="Agrandir Narrow"/>
              </a:rPr>
              <a:t>, the </a:t>
            </a:r>
            <a:r>
              <a:rPr lang="en-US" sz="4299" spc="-12">
                <a:solidFill>
                  <a:srgbClr val="050A30"/>
                </a:solidFill>
                <a:latin typeface="Agrandir Narrow Bold"/>
              </a:rPr>
              <a:t>greater the IOU</a:t>
            </a:r>
            <a:r>
              <a:rPr lang="en-US" sz="4299" spc="-12">
                <a:solidFill>
                  <a:srgbClr val="050A30"/>
                </a:solidFill>
                <a:latin typeface="Agrandir Narrow"/>
              </a:rPr>
              <a:t>.</a:t>
            </a:r>
          </a:p>
          <a:p>
            <a:pPr algn="ctr" marL="0" indent="0" lvl="0">
              <a:lnSpc>
                <a:spcPts val="515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750012" y="1418814"/>
            <a:ext cx="8787976" cy="102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  <a:spcBef>
                <a:spcPct val="0"/>
              </a:spcBef>
            </a:pPr>
            <a:r>
              <a:rPr lang="en-US" sz="5698">
                <a:solidFill>
                  <a:srgbClr val="050A30"/>
                </a:solidFill>
                <a:latin typeface="Agrandir Narrow Bold"/>
              </a:rPr>
              <a:t>IoU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387099" y="2097014"/>
            <a:ext cx="9513803" cy="190837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63529" y="895350"/>
            <a:ext cx="10160943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4"/>
              </a:lnSpc>
              <a:spcBef>
                <a:spcPct val="0"/>
              </a:spcBef>
            </a:pPr>
            <a:r>
              <a:rPr lang="en-US" sz="4637">
                <a:solidFill>
                  <a:srgbClr val="000000"/>
                </a:solidFill>
                <a:latin typeface="Agrandir Narrow Bold"/>
              </a:rPr>
              <a:t>In more mathematical notation it’ll be: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91889" y="4479448"/>
            <a:ext cx="16348846" cy="118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7"/>
              </a:lnSpc>
              <a:spcBef>
                <a:spcPct val="0"/>
              </a:spcBef>
            </a:pPr>
            <a:r>
              <a:rPr lang="en-US" sz="3212">
                <a:solidFill>
                  <a:srgbClr val="000000"/>
                </a:solidFill>
                <a:latin typeface="Agrandir Narrow Bold"/>
              </a:rPr>
              <a:t>H</a:t>
            </a:r>
            <a:r>
              <a:rPr lang="en-US" sz="3212">
                <a:solidFill>
                  <a:srgbClr val="000000"/>
                </a:solidFill>
                <a:latin typeface="Agrandir Narrow Bold"/>
              </a:rPr>
              <a:t>ere </a:t>
            </a:r>
            <a:r>
              <a:rPr lang="en-US" sz="3212">
                <a:solidFill>
                  <a:srgbClr val="233DFF"/>
                </a:solidFill>
                <a:latin typeface="Agrandir Narrow Bold"/>
              </a:rPr>
              <a:t>A</a:t>
            </a:r>
            <a:r>
              <a:rPr lang="en-US" sz="3212">
                <a:solidFill>
                  <a:srgbClr val="000000"/>
                </a:solidFill>
                <a:latin typeface="Agrandir Narrow Bold"/>
              </a:rPr>
              <a:t> and </a:t>
            </a:r>
            <a:r>
              <a:rPr lang="en-US" sz="3212">
                <a:solidFill>
                  <a:srgbClr val="233DFF"/>
                </a:solidFill>
                <a:latin typeface="Agrandir Narrow Bold"/>
              </a:rPr>
              <a:t>B </a:t>
            </a:r>
            <a:r>
              <a:rPr lang="en-US" sz="3212">
                <a:solidFill>
                  <a:srgbClr val="000000"/>
                </a:solidFill>
                <a:latin typeface="Agrandir Narrow Bold"/>
              </a:rPr>
              <a:t>are our object masks </a:t>
            </a:r>
            <a:r>
              <a:rPr lang="en-US" sz="3212">
                <a:solidFill>
                  <a:srgbClr val="233DFF"/>
                </a:solidFill>
                <a:latin typeface="Agrandir Narrow Bold"/>
              </a:rPr>
              <a:t>A intersection B</a:t>
            </a:r>
            <a:r>
              <a:rPr lang="en-US" sz="3212">
                <a:solidFill>
                  <a:srgbClr val="000000"/>
                </a:solidFill>
                <a:latin typeface="Agrandir Narrow Bold"/>
              </a:rPr>
              <a:t> indicates the area which is in </a:t>
            </a:r>
            <a:r>
              <a:rPr lang="en-US" sz="3212">
                <a:solidFill>
                  <a:srgbClr val="233DFF"/>
                </a:solidFill>
                <a:latin typeface="Agrandir Narrow Bold"/>
              </a:rPr>
              <a:t>the intersection of both of the masks</a:t>
            </a:r>
            <a:r>
              <a:rPr lang="en-US" sz="3212">
                <a:solidFill>
                  <a:srgbClr val="000000"/>
                </a:solidFill>
                <a:latin typeface="Agrandir Narrow Bold"/>
              </a:rPr>
              <a:t>, while</a:t>
            </a:r>
            <a:r>
              <a:rPr lang="en-US" sz="3212">
                <a:solidFill>
                  <a:srgbClr val="233DFF"/>
                </a:solidFill>
                <a:latin typeface="Agrandir Narrow Bold"/>
              </a:rPr>
              <a:t> A union B</a:t>
            </a:r>
            <a:r>
              <a:rPr lang="en-US" sz="3212">
                <a:solidFill>
                  <a:srgbClr val="000000"/>
                </a:solidFill>
                <a:latin typeface="Agrandir Narrow Bold"/>
              </a:rPr>
              <a:t> indicates </a:t>
            </a:r>
            <a:r>
              <a:rPr lang="en-US" sz="3212">
                <a:solidFill>
                  <a:srgbClr val="233DFF"/>
                </a:solidFill>
                <a:latin typeface="Agrandir Narrow Bold"/>
              </a:rPr>
              <a:t>the</a:t>
            </a:r>
            <a:r>
              <a:rPr lang="en-US" sz="3212">
                <a:solidFill>
                  <a:srgbClr val="000000"/>
                </a:solidFill>
                <a:latin typeface="Agrandir Narrow Bold"/>
              </a:rPr>
              <a:t> </a:t>
            </a:r>
            <a:r>
              <a:rPr lang="en-US" sz="3212">
                <a:solidFill>
                  <a:srgbClr val="233DFF"/>
                </a:solidFill>
                <a:latin typeface="Agrandir Narrow Bold"/>
              </a:rPr>
              <a:t>total area of the figures</a:t>
            </a:r>
            <a:r>
              <a:rPr lang="en-US" sz="3212">
                <a:solidFill>
                  <a:srgbClr val="000000"/>
                </a:solidFill>
                <a:latin typeface="Agrandir Narrow Bold"/>
              </a:rPr>
              <a:t>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616388" y="6362943"/>
            <a:ext cx="5055223" cy="36555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DAFI4xUAZCM</dc:identifier>
  <dcterms:modified xsi:type="dcterms:W3CDTF">2011-08-01T06:04:30Z</dcterms:modified>
  <cp:revision>1</cp:revision>
  <dc:title>YOLO Basic Terminologies IOU and NMS</dc:title>
</cp:coreProperties>
</file>